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ags/tag1.xml" ContentType="application/vnd.openxmlformats-officedocument.presentationml.tags+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1" r:id="rId2"/>
    <p:sldId id="262" r:id="rId3"/>
    <p:sldId id="297" r:id="rId4"/>
    <p:sldId id="267" r:id="rId5"/>
    <p:sldId id="301" r:id="rId6"/>
    <p:sldId id="271" r:id="rId7"/>
    <p:sldId id="303" r:id="rId8"/>
    <p:sldId id="302" r:id="rId9"/>
    <p:sldId id="304" r:id="rId10"/>
    <p:sldId id="276" r:id="rId11"/>
    <p:sldId id="307" r:id="rId12"/>
    <p:sldId id="314" r:id="rId13"/>
    <p:sldId id="315" r:id="rId14"/>
    <p:sldId id="318" r:id="rId15"/>
    <p:sldId id="319" r:id="rId16"/>
    <p:sldId id="320" r:id="rId17"/>
    <p:sldId id="323" r:id="rId18"/>
    <p:sldId id="324" r:id="rId19"/>
    <p:sldId id="322" r:id="rId20"/>
    <p:sldId id="321" r:id="rId21"/>
    <p:sldId id="325" r:id="rId22"/>
    <p:sldId id="329" r:id="rId23"/>
    <p:sldId id="330" r:id="rId24"/>
    <p:sldId id="331" r:id="rId25"/>
    <p:sldId id="332" r:id="rId26"/>
    <p:sldId id="277" r:id="rId27"/>
    <p:sldId id="328" r:id="rId28"/>
    <p:sldId id="334" r:id="rId29"/>
    <p:sldId id="337" r:id="rId30"/>
    <p:sldId id="338" r:id="rId31"/>
    <p:sldId id="339" r:id="rId32"/>
    <p:sldId id="280"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4" pos="3840" userDrawn="1">
          <p15:clr>
            <a:srgbClr val="A4A3A4"/>
          </p15:clr>
        </p15:guide>
        <p15:guide id="5" pos="7061" userDrawn="1">
          <p15:clr>
            <a:srgbClr val="A4A3A4"/>
          </p15:clr>
        </p15:guide>
        <p15:guide id="6" pos="61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4EA4DD"/>
    <a:srgbClr val="20517C"/>
    <a:srgbClr val="E8EAE9"/>
    <a:srgbClr val="FFFFFF"/>
    <a:srgbClr val="A5A5A5"/>
    <a:srgbClr val="16A28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31" autoAdjust="0"/>
    <p:restoredTop sz="85766" autoAdjust="0"/>
  </p:normalViewPr>
  <p:slideViewPr>
    <p:cSldViewPr showGuides="1">
      <p:cViewPr varScale="1">
        <p:scale>
          <a:sx n="70" d="100"/>
          <a:sy n="70" d="100"/>
        </p:scale>
        <p:origin x="-528" y="-108"/>
      </p:cViewPr>
      <p:guideLst>
        <p:guide orient="horz" pos="2160"/>
        <p:guide pos="3840"/>
        <p:guide pos="7061"/>
        <p:guide pos="619"/>
      </p:guideLst>
    </p:cSldViewPr>
  </p:slideViewPr>
  <p:notesTextViewPr>
    <p:cViewPr>
      <p:scale>
        <a:sx n="1" d="1"/>
        <a:sy n="1" d="1"/>
      </p:scale>
      <p:origin x="0" y="0"/>
    </p:cViewPr>
  </p:notesTextViewPr>
  <p:sorterViewPr>
    <p:cViewPr>
      <p:scale>
        <a:sx n="75" d="100"/>
        <a:sy n="75"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C0BA0B-DAEA-4680-AAC1-9E8B91E60633}" type="datetimeFigureOut">
              <a:rPr lang="zh-CN" altLang="en-US" smtClean="0"/>
              <a:pPr/>
              <a:t>2023-05-07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7DBA15-3F6E-4149-9019-6609FD57F75E}" type="slidenum">
              <a:rPr lang="zh-CN" altLang="en-US" smtClean="0"/>
              <a:pPr/>
              <a:t>‹#›</a:t>
            </a:fld>
            <a:endParaRPr lang="zh-CN" altLang="en-US"/>
          </a:p>
        </p:txBody>
      </p:sp>
    </p:spTree>
    <p:extLst>
      <p:ext uri="{BB962C8B-B14F-4D97-AF65-F5344CB8AC3E}">
        <p14:creationId xmlns:p14="http://schemas.microsoft.com/office/powerpoint/2010/main" xmlns="" val="380283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sp>
        <p:nvSpPr>
          <p:cNvPr id="4" name="矩形 3"/>
          <p:cNvSpPr/>
          <p:nvPr userDrawn="1"/>
        </p:nvSpPr>
        <p:spPr>
          <a:xfrm>
            <a:off x="-24680" y="0"/>
            <a:ext cx="12216680" cy="2132856"/>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userDrawn="1"/>
        </p:nvSpPr>
        <p:spPr>
          <a:xfrm>
            <a:off x="-24680" y="5301208"/>
            <a:ext cx="12216680" cy="1556792"/>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KSO_Shape"/>
          <p:cNvSpPr>
            <a:spLocks/>
          </p:cNvSpPr>
          <p:nvPr userDrawn="1"/>
        </p:nvSpPr>
        <p:spPr bwMode="auto">
          <a:xfrm>
            <a:off x="8040216" y="2564904"/>
            <a:ext cx="3313621" cy="2016224"/>
          </a:xfrm>
          <a:custGeom>
            <a:avLst/>
            <a:gdLst>
              <a:gd name="T0" fmla="*/ 1395067 w 3931"/>
              <a:gd name="T1" fmla="*/ 589725 h 2392"/>
              <a:gd name="T2" fmla="*/ 928365 w 3931"/>
              <a:gd name="T3" fmla="*/ 389484 h 2392"/>
              <a:gd name="T4" fmla="*/ 403040 w 3931"/>
              <a:gd name="T5" fmla="*/ 589725 h 2392"/>
              <a:gd name="T6" fmla="*/ 256480 w 3931"/>
              <a:gd name="T7" fmla="*/ 528782 h 2392"/>
              <a:gd name="T8" fmla="*/ 256480 w 3931"/>
              <a:gd name="T9" fmla="*/ 708403 h 2392"/>
              <a:gd name="T10" fmla="*/ 296326 w 3931"/>
              <a:gd name="T11" fmla="*/ 763389 h 2392"/>
              <a:gd name="T12" fmla="*/ 255564 w 3931"/>
              <a:gd name="T13" fmla="*/ 818375 h 2392"/>
              <a:gd name="T14" fmla="*/ 299074 w 3931"/>
              <a:gd name="T15" fmla="*/ 1011742 h 2392"/>
              <a:gd name="T16" fmla="*/ 170834 w 3931"/>
              <a:gd name="T17" fmla="*/ 1011742 h 2392"/>
              <a:gd name="T18" fmla="*/ 214802 w 3931"/>
              <a:gd name="T19" fmla="*/ 817458 h 2392"/>
              <a:gd name="T20" fmla="*/ 179078 w 3931"/>
              <a:gd name="T21" fmla="*/ 763389 h 2392"/>
              <a:gd name="T22" fmla="*/ 213428 w 3931"/>
              <a:gd name="T23" fmla="*/ 709777 h 2392"/>
              <a:gd name="T24" fmla="*/ 213428 w 3931"/>
              <a:gd name="T25" fmla="*/ 510911 h 2392"/>
              <a:gd name="T26" fmla="*/ 0 w 3931"/>
              <a:gd name="T27" fmla="*/ 421559 h 2392"/>
              <a:gd name="T28" fmla="*/ 938899 w 3931"/>
              <a:gd name="T29" fmla="*/ 0 h 2392"/>
              <a:gd name="T30" fmla="*/ 1800397 w 3931"/>
              <a:gd name="T31" fmla="*/ 427058 h 2392"/>
              <a:gd name="T32" fmla="*/ 1395067 w 3931"/>
              <a:gd name="T33" fmla="*/ 589725 h 2392"/>
              <a:gd name="T34" fmla="*/ 917831 w 3931"/>
              <a:gd name="T35" fmla="*/ 491208 h 2392"/>
              <a:gd name="T36" fmla="*/ 1341481 w 3931"/>
              <a:gd name="T37" fmla="*/ 635088 h 2392"/>
              <a:gd name="T38" fmla="*/ 1341481 w 3931"/>
              <a:gd name="T39" fmla="*/ 983791 h 2392"/>
              <a:gd name="T40" fmla="*/ 896306 w 3931"/>
              <a:gd name="T41" fmla="*/ 1096054 h 2392"/>
              <a:gd name="T42" fmla="*/ 503342 w 3931"/>
              <a:gd name="T43" fmla="*/ 983791 h 2392"/>
              <a:gd name="T44" fmla="*/ 503342 w 3931"/>
              <a:gd name="T45" fmla="*/ 635088 h 2392"/>
              <a:gd name="T46" fmla="*/ 917831 w 3931"/>
              <a:gd name="T47" fmla="*/ 491208 h 2392"/>
              <a:gd name="T48" fmla="*/ 912335 w 3931"/>
              <a:gd name="T49" fmla="*/ 1031904 h 2392"/>
              <a:gd name="T50" fmla="*/ 1254003 w 3931"/>
              <a:gd name="T51" fmla="*/ 946675 h 2392"/>
              <a:gd name="T52" fmla="*/ 912335 w 3931"/>
              <a:gd name="T53" fmla="*/ 860989 h 2392"/>
              <a:gd name="T54" fmla="*/ 571126 w 3931"/>
              <a:gd name="T55" fmla="*/ 946675 h 2392"/>
              <a:gd name="T56" fmla="*/ 912335 w 3931"/>
              <a:gd name="T57" fmla="*/ 1031904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rgbClr val="20517C"/>
          </a:solidFill>
          <a:ln>
            <a:no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6" name="文本占位符 145"/>
          <p:cNvSpPr>
            <a:spLocks noGrp="1"/>
          </p:cNvSpPr>
          <p:nvPr>
            <p:ph type="body" sz="quarter" idx="10" hasCustomPrompt="1"/>
          </p:nvPr>
        </p:nvSpPr>
        <p:spPr>
          <a:xfrm>
            <a:off x="839416" y="2924944"/>
            <a:ext cx="6549312" cy="808633"/>
          </a:xfrm>
          <a:prstGeom prst="rect">
            <a:avLst/>
          </a:prstGeom>
        </p:spPr>
        <p:txBody>
          <a:bodyPr/>
          <a:lstStyle>
            <a:lvl1pPr marL="0" indent="0" algn="l">
              <a:buNone/>
              <a:defRPr sz="48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毕业论文答辩</a:t>
            </a:r>
            <a:r>
              <a:rPr lang="en-US" altLang="zh-CN" dirty="0"/>
              <a:t>PPT</a:t>
            </a:r>
            <a:r>
              <a:rPr lang="zh-CN" altLang="en-US" dirty="0"/>
              <a:t>模板</a:t>
            </a:r>
          </a:p>
        </p:txBody>
      </p:sp>
      <p:sp>
        <p:nvSpPr>
          <p:cNvPr id="149" name="文本占位符 148"/>
          <p:cNvSpPr>
            <a:spLocks noGrp="1"/>
          </p:cNvSpPr>
          <p:nvPr>
            <p:ph type="body" sz="quarter" idx="11" hasCustomPrompt="1"/>
          </p:nvPr>
        </p:nvSpPr>
        <p:spPr>
          <a:xfrm>
            <a:off x="839415" y="3958958"/>
            <a:ext cx="3379105" cy="503237"/>
          </a:xfrm>
          <a:prstGeom prst="rect">
            <a:avLst/>
          </a:prstGeom>
        </p:spPr>
        <p:txBody>
          <a:bodyPr/>
          <a:lstStyle>
            <a:lvl1pPr>
              <a:defRPr sz="2400" b="1">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学院：金融学院</a:t>
            </a:r>
          </a:p>
        </p:txBody>
      </p:sp>
      <p:sp>
        <p:nvSpPr>
          <p:cNvPr id="150" name="文本占位符 148"/>
          <p:cNvSpPr>
            <a:spLocks noGrp="1"/>
          </p:cNvSpPr>
          <p:nvPr>
            <p:ph type="body" sz="quarter" idx="12" hasCustomPrompt="1"/>
          </p:nvPr>
        </p:nvSpPr>
        <p:spPr>
          <a:xfrm>
            <a:off x="4362537" y="3958958"/>
            <a:ext cx="3389647" cy="503237"/>
          </a:xfrm>
          <a:prstGeom prst="rect">
            <a:avLst/>
          </a:prstGeom>
        </p:spPr>
        <p:txBody>
          <a:bodyPr/>
          <a:lstStyle>
            <a:lvl1pPr>
              <a:defRPr sz="2400" b="1">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专业：国际金融</a:t>
            </a:r>
          </a:p>
        </p:txBody>
      </p:sp>
      <p:sp>
        <p:nvSpPr>
          <p:cNvPr id="151" name="文本占位符 148"/>
          <p:cNvSpPr>
            <a:spLocks noGrp="1"/>
          </p:cNvSpPr>
          <p:nvPr>
            <p:ph type="body" sz="quarter" idx="13" hasCustomPrompt="1"/>
          </p:nvPr>
        </p:nvSpPr>
        <p:spPr>
          <a:xfrm>
            <a:off x="6717772" y="5950099"/>
            <a:ext cx="2618588" cy="503237"/>
          </a:xfrm>
          <a:prstGeom prst="rect">
            <a:avLst/>
          </a:prstGeom>
        </p:spPr>
        <p:txBody>
          <a:bodyPr/>
          <a:lstStyle>
            <a:lvl1pPr>
              <a:defRPr sz="24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答辩人：北纬君</a:t>
            </a:r>
          </a:p>
        </p:txBody>
      </p:sp>
      <p:sp>
        <p:nvSpPr>
          <p:cNvPr id="152" name="文本占位符 148"/>
          <p:cNvSpPr>
            <a:spLocks noGrp="1"/>
          </p:cNvSpPr>
          <p:nvPr>
            <p:ph type="body" sz="quarter" idx="14" hasCustomPrompt="1"/>
          </p:nvPr>
        </p:nvSpPr>
        <p:spPr>
          <a:xfrm>
            <a:off x="9475105" y="5950099"/>
            <a:ext cx="2716895" cy="503237"/>
          </a:xfrm>
          <a:prstGeom prst="rect">
            <a:avLst/>
          </a:prstGeom>
        </p:spPr>
        <p:txBody>
          <a:bodyPr/>
          <a:lstStyle>
            <a:lvl1pPr marL="0" indent="0">
              <a:buNone/>
              <a:defRPr sz="24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指导老师：北纬君</a:t>
            </a:r>
          </a:p>
        </p:txBody>
      </p:sp>
    </p:spTree>
    <p:extLst>
      <p:ext uri="{BB962C8B-B14F-4D97-AF65-F5344CB8AC3E}">
        <p14:creationId xmlns:p14="http://schemas.microsoft.com/office/powerpoint/2010/main" xmlns="" val="3784307866"/>
      </p:ext>
    </p:extLst>
  </p:cSld>
  <p:clrMapOvr>
    <a:masterClrMapping/>
  </p:clrMapOvr>
  <p:extLst mod="1">
    <p:ext uri="{DCECCB84-F9BA-43D5-87BE-67443E8EF086}">
      <p15:sldGuideLst xmlns:p15="http://schemas.microsoft.com/office/powerpoint/2012/main" xmlns="">
        <p15:guide id="1" pos="3795">
          <p15:clr>
            <a:srgbClr val="FBAE40"/>
          </p15:clr>
        </p15:guide>
        <p15:guide id="2" pos="717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容页2">
    <p:spTree>
      <p:nvGrpSpPr>
        <p:cNvPr id="1" name=""/>
        <p:cNvGrpSpPr/>
        <p:nvPr/>
      </p:nvGrpSpPr>
      <p:grpSpPr>
        <a:xfrm>
          <a:off x="0" y="0"/>
          <a:ext cx="0" cy="0"/>
          <a:chOff x="0" y="0"/>
          <a:chExt cx="0" cy="0"/>
        </a:xfrm>
      </p:grpSpPr>
      <p:sp>
        <p:nvSpPr>
          <p:cNvPr id="3" name="矩形 2"/>
          <p:cNvSpPr/>
          <p:nvPr userDrawn="1"/>
        </p:nvSpPr>
        <p:spPr>
          <a:xfrm>
            <a:off x="0" y="0"/>
            <a:ext cx="3359696" cy="685800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userDrawn="1"/>
        </p:nvSpPr>
        <p:spPr>
          <a:xfrm>
            <a:off x="623392" y="836712"/>
            <a:ext cx="2003884" cy="1015663"/>
          </a:xfrm>
          <a:prstGeom prst="rect">
            <a:avLst/>
          </a:prstGeom>
          <a:noFill/>
        </p:spPr>
        <p:txBody>
          <a:bodyPr wrap="square" rtlCol="0">
            <a:spAutoFit/>
          </a:bodyPr>
          <a:lstStyle/>
          <a:p>
            <a:pPr algn="dist"/>
            <a:r>
              <a:rPr lang="zh-CN" altLang="en-US" sz="6000" b="0" dirty="0">
                <a:solidFill>
                  <a:schemeClr val="bg1"/>
                </a:solidFill>
                <a:latin typeface="微软雅黑" panose="020B0503020204020204" pitchFamily="34" charset="-122"/>
                <a:ea typeface="微软雅黑" panose="020B0503020204020204" pitchFamily="34" charset="-122"/>
              </a:rPr>
              <a:t>目录</a:t>
            </a:r>
          </a:p>
        </p:txBody>
      </p:sp>
      <p:sp>
        <p:nvSpPr>
          <p:cNvPr id="55" name="文本框 54"/>
          <p:cNvSpPr txBox="1"/>
          <p:nvPr userDrawn="1"/>
        </p:nvSpPr>
        <p:spPr>
          <a:xfrm>
            <a:off x="830161" y="1852375"/>
            <a:ext cx="1590346" cy="461665"/>
          </a:xfrm>
          <a:prstGeom prst="rect">
            <a:avLst/>
          </a:prstGeom>
          <a:noFill/>
        </p:spPr>
        <p:txBody>
          <a:bodyPr wrap="square" rtlCol="0">
            <a:spAutoFit/>
          </a:bodyPr>
          <a:lstStyle/>
          <a:p>
            <a:pPr algn="dist"/>
            <a:r>
              <a:rPr lang="en-US" altLang="zh-CN" sz="2400" b="0" dirty="0">
                <a:solidFill>
                  <a:schemeClr val="bg1"/>
                </a:solidFill>
                <a:latin typeface="华文细黑" panose="02010600040101010101" pitchFamily="2" charset="-122"/>
                <a:ea typeface="华文细黑" panose="02010600040101010101" pitchFamily="2" charset="-122"/>
              </a:rPr>
              <a:t>contents</a:t>
            </a:r>
            <a:endParaRPr lang="zh-CN" altLang="en-US" sz="2400" b="0" dirty="0">
              <a:solidFill>
                <a:schemeClr val="bg1"/>
              </a:solidFill>
              <a:latin typeface="华文细黑" panose="02010600040101010101" pitchFamily="2" charset="-122"/>
              <a:ea typeface="华文细黑" panose="02010600040101010101" pitchFamily="2" charset="-122"/>
            </a:endParaRPr>
          </a:p>
        </p:txBody>
      </p:sp>
      <p:sp>
        <p:nvSpPr>
          <p:cNvPr id="56" name="文本占位符 148"/>
          <p:cNvSpPr>
            <a:spLocks noGrp="1"/>
          </p:cNvSpPr>
          <p:nvPr>
            <p:ph type="body" sz="quarter" idx="11" hasCustomPrompt="1"/>
          </p:nvPr>
        </p:nvSpPr>
        <p:spPr>
          <a:xfrm>
            <a:off x="5159896" y="1885469"/>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01</a:t>
            </a:r>
            <a:endParaRPr lang="zh-CN" altLang="en-US" dirty="0"/>
          </a:p>
        </p:txBody>
      </p:sp>
      <p:sp>
        <p:nvSpPr>
          <p:cNvPr id="57" name="文本占位符 148"/>
          <p:cNvSpPr>
            <a:spLocks noGrp="1"/>
          </p:cNvSpPr>
          <p:nvPr>
            <p:ph type="body" sz="quarter" idx="12" hasCustomPrompt="1"/>
          </p:nvPr>
        </p:nvSpPr>
        <p:spPr>
          <a:xfrm>
            <a:off x="5159896" y="2650071"/>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02</a:t>
            </a:r>
            <a:endParaRPr lang="zh-CN" altLang="en-US" dirty="0"/>
          </a:p>
        </p:txBody>
      </p:sp>
      <p:sp>
        <p:nvSpPr>
          <p:cNvPr id="58" name="文本占位符 148"/>
          <p:cNvSpPr>
            <a:spLocks noGrp="1"/>
          </p:cNvSpPr>
          <p:nvPr>
            <p:ph type="body" sz="quarter" idx="13" hasCustomPrompt="1"/>
          </p:nvPr>
        </p:nvSpPr>
        <p:spPr>
          <a:xfrm>
            <a:off x="5159896" y="3414673"/>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03</a:t>
            </a:r>
            <a:endParaRPr lang="zh-CN" altLang="en-US" dirty="0"/>
          </a:p>
        </p:txBody>
      </p:sp>
      <p:sp>
        <p:nvSpPr>
          <p:cNvPr id="59" name="文本占位符 148"/>
          <p:cNvSpPr>
            <a:spLocks noGrp="1"/>
          </p:cNvSpPr>
          <p:nvPr>
            <p:ph type="body" sz="quarter" idx="14" hasCustomPrompt="1"/>
          </p:nvPr>
        </p:nvSpPr>
        <p:spPr>
          <a:xfrm>
            <a:off x="5159896" y="4179275"/>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04</a:t>
            </a:r>
            <a:endParaRPr lang="zh-CN" altLang="en-US" dirty="0"/>
          </a:p>
        </p:txBody>
      </p:sp>
      <p:sp>
        <p:nvSpPr>
          <p:cNvPr id="60" name="文本占位符 148"/>
          <p:cNvSpPr>
            <a:spLocks noGrp="1"/>
          </p:cNvSpPr>
          <p:nvPr>
            <p:ph type="body" sz="quarter" idx="15" hasCustomPrompt="1"/>
          </p:nvPr>
        </p:nvSpPr>
        <p:spPr>
          <a:xfrm>
            <a:off x="5159896" y="4943877"/>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05</a:t>
            </a:r>
            <a:endParaRPr lang="zh-CN" altLang="en-US" dirty="0"/>
          </a:p>
        </p:txBody>
      </p:sp>
      <p:sp>
        <p:nvSpPr>
          <p:cNvPr id="61" name="文本占位符 148"/>
          <p:cNvSpPr>
            <a:spLocks noGrp="1"/>
          </p:cNvSpPr>
          <p:nvPr>
            <p:ph type="body" sz="quarter" idx="16" hasCustomPrompt="1"/>
          </p:nvPr>
        </p:nvSpPr>
        <p:spPr>
          <a:xfrm>
            <a:off x="5159896" y="5708477"/>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06</a:t>
            </a:r>
            <a:endParaRPr lang="zh-CN" altLang="en-US" dirty="0"/>
          </a:p>
        </p:txBody>
      </p:sp>
      <p:cxnSp>
        <p:nvCxnSpPr>
          <p:cNvPr id="16" name="直接连接符 15"/>
          <p:cNvCxnSpPr/>
          <p:nvPr userDrawn="1"/>
        </p:nvCxnSpPr>
        <p:spPr>
          <a:xfrm flipH="1">
            <a:off x="6672064" y="1935872"/>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flipH="1">
            <a:off x="6672064" y="2731007"/>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userDrawn="1"/>
        </p:nvCxnSpPr>
        <p:spPr>
          <a:xfrm flipH="1">
            <a:off x="6672064" y="3485862"/>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userDrawn="1"/>
        </p:nvCxnSpPr>
        <p:spPr>
          <a:xfrm flipH="1">
            <a:off x="6672064" y="4250464"/>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H="1">
            <a:off x="6672064" y="5015066"/>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userDrawn="1"/>
        </p:nvCxnSpPr>
        <p:spPr>
          <a:xfrm flipH="1">
            <a:off x="6672064" y="5805264"/>
            <a:ext cx="432048" cy="432048"/>
          </a:xfrm>
          <a:prstGeom prst="line">
            <a:avLst/>
          </a:prstGeom>
          <a:ln>
            <a:solidFill>
              <a:srgbClr val="20517C"/>
            </a:solidFill>
          </a:ln>
        </p:spPr>
        <p:style>
          <a:lnRef idx="1">
            <a:schemeClr val="accent1"/>
          </a:lnRef>
          <a:fillRef idx="0">
            <a:schemeClr val="accent1"/>
          </a:fillRef>
          <a:effectRef idx="0">
            <a:schemeClr val="accent1"/>
          </a:effectRef>
          <a:fontRef idx="minor">
            <a:schemeClr val="tx1"/>
          </a:fontRef>
        </p:style>
      </p:cxnSp>
      <p:sp>
        <p:nvSpPr>
          <p:cNvPr id="67" name="文本占位符 148"/>
          <p:cNvSpPr>
            <a:spLocks noGrp="1"/>
          </p:cNvSpPr>
          <p:nvPr>
            <p:ph type="body" sz="quarter" idx="17" hasCustomPrompt="1"/>
          </p:nvPr>
        </p:nvSpPr>
        <p:spPr>
          <a:xfrm>
            <a:off x="7392144" y="1885469"/>
            <a:ext cx="2232248"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绪论引言</a:t>
            </a:r>
          </a:p>
        </p:txBody>
      </p:sp>
      <p:sp>
        <p:nvSpPr>
          <p:cNvPr id="68" name="文本占位符 148"/>
          <p:cNvSpPr>
            <a:spLocks noGrp="1"/>
          </p:cNvSpPr>
          <p:nvPr>
            <p:ph type="body" sz="quarter" idx="18" hasCustomPrompt="1"/>
          </p:nvPr>
        </p:nvSpPr>
        <p:spPr>
          <a:xfrm>
            <a:off x="7392144" y="2656557"/>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研究思路与方法</a:t>
            </a:r>
          </a:p>
        </p:txBody>
      </p:sp>
      <p:sp>
        <p:nvSpPr>
          <p:cNvPr id="69" name="文本占位符 148"/>
          <p:cNvSpPr>
            <a:spLocks noGrp="1"/>
          </p:cNvSpPr>
          <p:nvPr>
            <p:ph type="body" sz="quarter" idx="19" hasCustomPrompt="1"/>
          </p:nvPr>
        </p:nvSpPr>
        <p:spPr>
          <a:xfrm>
            <a:off x="7392144" y="3411412"/>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研究难点</a:t>
            </a:r>
          </a:p>
        </p:txBody>
      </p:sp>
      <p:sp>
        <p:nvSpPr>
          <p:cNvPr id="70" name="文本占位符 148"/>
          <p:cNvSpPr>
            <a:spLocks noGrp="1"/>
          </p:cNvSpPr>
          <p:nvPr>
            <p:ph type="body" sz="quarter" idx="20" hasCustomPrompt="1"/>
          </p:nvPr>
        </p:nvSpPr>
        <p:spPr>
          <a:xfrm>
            <a:off x="7392144" y="4179506"/>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研究数据</a:t>
            </a:r>
          </a:p>
        </p:txBody>
      </p:sp>
      <p:sp>
        <p:nvSpPr>
          <p:cNvPr id="71" name="文本占位符 148"/>
          <p:cNvSpPr>
            <a:spLocks noGrp="1"/>
          </p:cNvSpPr>
          <p:nvPr>
            <p:ph type="body" sz="quarter" idx="21" hasCustomPrompt="1"/>
          </p:nvPr>
        </p:nvSpPr>
        <p:spPr>
          <a:xfrm>
            <a:off x="7392144" y="4956676"/>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研究应用与成果</a:t>
            </a:r>
          </a:p>
        </p:txBody>
      </p:sp>
      <p:sp>
        <p:nvSpPr>
          <p:cNvPr id="72" name="文本占位符 148"/>
          <p:cNvSpPr>
            <a:spLocks noGrp="1"/>
          </p:cNvSpPr>
          <p:nvPr>
            <p:ph type="body" sz="quarter" idx="22" hasCustomPrompt="1"/>
          </p:nvPr>
        </p:nvSpPr>
        <p:spPr>
          <a:xfrm>
            <a:off x="7392144" y="5709142"/>
            <a:ext cx="3168352" cy="503237"/>
          </a:xfrm>
          <a:prstGeom prst="rect">
            <a:avLst/>
          </a:prstGeom>
        </p:spPr>
        <p:txBody>
          <a:bodyPr/>
          <a:lstStyle>
            <a:lvl1pPr marL="0" indent="0">
              <a:buNone/>
              <a:defRPr sz="3200" b="1"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研究结论</a:t>
            </a:r>
          </a:p>
        </p:txBody>
      </p:sp>
    </p:spTree>
    <p:extLst>
      <p:ext uri="{BB962C8B-B14F-4D97-AF65-F5344CB8AC3E}">
        <p14:creationId xmlns:p14="http://schemas.microsoft.com/office/powerpoint/2010/main" xmlns="" val="3494746977"/>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页3">
    <p:spTree>
      <p:nvGrpSpPr>
        <p:cNvPr id="1" name=""/>
        <p:cNvGrpSpPr/>
        <p:nvPr/>
      </p:nvGrpSpPr>
      <p:grpSpPr>
        <a:xfrm>
          <a:off x="0" y="0"/>
          <a:ext cx="0" cy="0"/>
          <a:chOff x="0" y="0"/>
          <a:chExt cx="0" cy="0"/>
        </a:xfrm>
      </p:grpSpPr>
      <p:sp>
        <p:nvSpPr>
          <p:cNvPr id="3" name="椭圆 2"/>
          <p:cNvSpPr/>
          <p:nvPr userDrawn="1"/>
        </p:nvSpPr>
        <p:spPr>
          <a:xfrm>
            <a:off x="5179328" y="1916832"/>
            <a:ext cx="1800200" cy="1800200"/>
          </a:xfrm>
          <a:prstGeom prst="ellipse">
            <a:avLst/>
          </a:prstGeom>
          <a:noFill/>
          <a:ln w="19050">
            <a:solidFill>
              <a:srgbClr val="2051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6"/>
          <p:cNvSpPr>
            <a:spLocks noGrp="1"/>
          </p:cNvSpPr>
          <p:nvPr>
            <p:ph type="body" sz="quarter" idx="10" hasCustomPrompt="1"/>
          </p:nvPr>
        </p:nvSpPr>
        <p:spPr>
          <a:xfrm>
            <a:off x="5612203" y="2421509"/>
            <a:ext cx="1044178" cy="1008063"/>
          </a:xfrm>
          <a:prstGeom prst="rect">
            <a:avLst/>
          </a:prstGeom>
        </p:spPr>
        <p:txBody>
          <a:bodyPr/>
          <a:lstStyle>
            <a:lvl1pPr marL="0" indent="0" algn="dist">
              <a:buNone/>
              <a:defRPr sz="6000">
                <a:solidFill>
                  <a:schemeClr val="tx1">
                    <a:lumMod val="85000"/>
                    <a:lumOff val="15000"/>
                  </a:schemeClr>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01</a:t>
            </a:r>
            <a:endParaRPr lang="zh-CN" altLang="en-US" dirty="0"/>
          </a:p>
        </p:txBody>
      </p:sp>
      <p:sp>
        <p:nvSpPr>
          <p:cNvPr id="55" name="文本占位符 6"/>
          <p:cNvSpPr>
            <a:spLocks noGrp="1"/>
          </p:cNvSpPr>
          <p:nvPr>
            <p:ph type="body" sz="quarter" idx="11" hasCustomPrompt="1"/>
          </p:nvPr>
        </p:nvSpPr>
        <p:spPr>
          <a:xfrm>
            <a:off x="5124013" y="3890952"/>
            <a:ext cx="1891640" cy="496824"/>
          </a:xfrm>
          <a:prstGeom prst="rect">
            <a:avLst/>
          </a:prstGeom>
        </p:spPr>
        <p:txBody>
          <a:bodyPr/>
          <a:lstStyle>
            <a:lvl1pPr marL="0" indent="0" algn="ctr">
              <a:buNone/>
              <a:defRPr sz="2400" baseline="0">
                <a:solidFill>
                  <a:srgbClr val="20517C"/>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PART ONE</a:t>
            </a:r>
            <a:endParaRPr lang="zh-CN" altLang="en-US" dirty="0"/>
          </a:p>
        </p:txBody>
      </p:sp>
      <p:sp>
        <p:nvSpPr>
          <p:cNvPr id="56" name="文本占位符 6"/>
          <p:cNvSpPr>
            <a:spLocks noGrp="1"/>
          </p:cNvSpPr>
          <p:nvPr>
            <p:ph type="body" sz="quarter" idx="12" hasCustomPrompt="1"/>
          </p:nvPr>
        </p:nvSpPr>
        <p:spPr>
          <a:xfrm>
            <a:off x="3503712" y="4372336"/>
            <a:ext cx="5195640" cy="496824"/>
          </a:xfrm>
          <a:prstGeom prst="rect">
            <a:avLst/>
          </a:prstGeom>
        </p:spPr>
        <p:txBody>
          <a:bodyPr/>
          <a:lstStyle>
            <a:lvl1pPr marL="0" indent="0" algn="ctr">
              <a:buNone/>
              <a:defRPr sz="4000" baseline="0">
                <a:solidFill>
                  <a:srgbClr val="20517C"/>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绪论引言</a:t>
            </a:r>
          </a:p>
        </p:txBody>
      </p:sp>
      <p:sp>
        <p:nvSpPr>
          <p:cNvPr id="57" name="矩形 56"/>
          <p:cNvSpPr/>
          <p:nvPr userDrawn="1"/>
        </p:nvSpPr>
        <p:spPr>
          <a:xfrm>
            <a:off x="-24680" y="0"/>
            <a:ext cx="12216680" cy="1268760"/>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userDrawn="1"/>
        </p:nvSpPr>
        <p:spPr>
          <a:xfrm>
            <a:off x="-24680" y="5661248"/>
            <a:ext cx="12216680" cy="1195648"/>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545269805"/>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内容页3">
    <p:spTree>
      <p:nvGrpSpPr>
        <p:cNvPr id="1" name=""/>
        <p:cNvGrpSpPr/>
        <p:nvPr/>
      </p:nvGrpSpPr>
      <p:grpSpPr>
        <a:xfrm>
          <a:off x="0" y="0"/>
          <a:ext cx="0" cy="0"/>
          <a:chOff x="0" y="0"/>
          <a:chExt cx="0" cy="0"/>
        </a:xfrm>
      </p:grpSpPr>
      <p:sp>
        <p:nvSpPr>
          <p:cNvPr id="60" name="矩形 59"/>
          <p:cNvSpPr/>
          <p:nvPr userDrawn="1"/>
        </p:nvSpPr>
        <p:spPr>
          <a:xfrm>
            <a:off x="-24680" y="0"/>
            <a:ext cx="12216680" cy="1124744"/>
          </a:xfrm>
          <a:prstGeom prst="rect">
            <a:avLst/>
          </a:prstGeom>
          <a:solidFill>
            <a:srgbClr val="2051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占位符 6"/>
          <p:cNvSpPr>
            <a:spLocks noGrp="1"/>
          </p:cNvSpPr>
          <p:nvPr>
            <p:ph type="body" sz="quarter" idx="10" hasCustomPrompt="1"/>
          </p:nvPr>
        </p:nvSpPr>
        <p:spPr>
          <a:xfrm>
            <a:off x="459944" y="278936"/>
            <a:ext cx="864096" cy="1008063"/>
          </a:xfrm>
          <a:prstGeom prst="rect">
            <a:avLst/>
          </a:prstGeom>
        </p:spPr>
        <p:txBody>
          <a:bodyPr/>
          <a:lstStyle>
            <a:lvl1pPr marL="0" indent="0" algn="dist">
              <a:buNone/>
              <a:defRPr sz="4800" b="1">
                <a:solidFill>
                  <a:schemeClr val="bg1"/>
                </a:solidFill>
                <a:latin typeface="华文细黑" panose="02010600040101010101" pitchFamily="2" charset="-122"/>
                <a:ea typeface="华文细黑" panose="02010600040101010101"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01</a:t>
            </a:r>
            <a:endParaRPr lang="zh-CN" altLang="en-US" dirty="0"/>
          </a:p>
        </p:txBody>
      </p:sp>
      <p:sp>
        <p:nvSpPr>
          <p:cNvPr id="63" name="文本占位符 6"/>
          <p:cNvSpPr>
            <a:spLocks noGrp="1"/>
          </p:cNvSpPr>
          <p:nvPr>
            <p:ph type="body" sz="quarter" idx="12" hasCustomPrompt="1"/>
          </p:nvPr>
        </p:nvSpPr>
        <p:spPr>
          <a:xfrm>
            <a:off x="1437592" y="348250"/>
            <a:ext cx="4586400" cy="496824"/>
          </a:xfrm>
          <a:prstGeom prst="rect">
            <a:avLst/>
          </a:prstGeom>
        </p:spPr>
        <p:txBody>
          <a:bodyPr/>
          <a:lstStyle>
            <a:lvl1pPr marL="0" indent="0" algn="l">
              <a:buNone/>
              <a:defRPr sz="4000" baseline="0">
                <a:solidFill>
                  <a:schemeClr val="bg1"/>
                </a:solidFill>
                <a:latin typeface="微软雅黑" panose="020B0503020204020204" pitchFamily="34" charset="-122"/>
                <a:ea typeface="微软雅黑" panose="020B0503020204020204"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绪论引言</a:t>
            </a:r>
          </a:p>
        </p:txBody>
      </p:sp>
      <p:cxnSp>
        <p:nvCxnSpPr>
          <p:cNvPr id="64" name="直接连接符 63"/>
          <p:cNvCxnSpPr/>
          <p:nvPr userDrawn="1"/>
        </p:nvCxnSpPr>
        <p:spPr>
          <a:xfrm flipH="1">
            <a:off x="1102301" y="407372"/>
            <a:ext cx="307464" cy="484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473952172"/>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内容页3">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580527688"/>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内容页3">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4175763562"/>
      </p:ext>
    </p:extLst>
  </p:cSld>
  <p:clrMapOvr>
    <a:masterClrMapping/>
  </p:clrMapOvr>
  <p:extLst mod="1">
    <p:ext uri="{DCECCB84-F9BA-43D5-87BE-67443E8EF086}">
      <p15:sldGuideLst xmlns:p15="http://schemas.microsoft.com/office/powerpoint/2012/main" xmlns="">
        <p15:guide id="1" pos="3840">
          <p15:clr>
            <a:srgbClr val="FBAE40"/>
          </p15:clr>
        </p15:guide>
        <p15:guide id="2" pos="717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6149006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5159896" y="1916832"/>
            <a:ext cx="2232248" cy="503237"/>
          </a:xfrm>
        </p:spPr>
        <p:txBody>
          <a:bodyPr/>
          <a:lstStyle/>
          <a:p>
            <a:r>
              <a:rPr lang="en-US" altLang="zh-CN" dirty="0"/>
              <a:t>PART  01</a:t>
            </a:r>
            <a:endParaRPr lang="zh-CN" altLang="en-US" dirty="0"/>
          </a:p>
        </p:txBody>
      </p:sp>
      <p:sp>
        <p:nvSpPr>
          <p:cNvPr id="3" name="文本占位符 2"/>
          <p:cNvSpPr>
            <a:spLocks noGrp="1"/>
          </p:cNvSpPr>
          <p:nvPr>
            <p:ph type="body" sz="quarter" idx="12"/>
          </p:nvPr>
        </p:nvSpPr>
        <p:spPr>
          <a:xfrm>
            <a:off x="5159896" y="2681434"/>
            <a:ext cx="2232248" cy="503237"/>
          </a:xfrm>
        </p:spPr>
        <p:txBody>
          <a:bodyPr/>
          <a:lstStyle/>
          <a:p>
            <a:r>
              <a:rPr lang="en-US" altLang="zh-CN" dirty="0"/>
              <a:t>PART  02</a:t>
            </a:r>
            <a:endParaRPr lang="zh-CN" altLang="en-US" dirty="0"/>
          </a:p>
        </p:txBody>
      </p:sp>
      <p:sp>
        <p:nvSpPr>
          <p:cNvPr id="4" name="文本占位符 3"/>
          <p:cNvSpPr>
            <a:spLocks noGrp="1"/>
          </p:cNvSpPr>
          <p:nvPr>
            <p:ph type="body" sz="quarter" idx="13"/>
          </p:nvPr>
        </p:nvSpPr>
        <p:spPr>
          <a:xfrm>
            <a:off x="5159896" y="3446036"/>
            <a:ext cx="2232248" cy="503237"/>
          </a:xfrm>
        </p:spPr>
        <p:txBody>
          <a:bodyPr/>
          <a:lstStyle/>
          <a:p>
            <a:r>
              <a:rPr lang="en-US" altLang="zh-CN" dirty="0"/>
              <a:t>PART  03</a:t>
            </a:r>
            <a:endParaRPr lang="zh-CN" altLang="en-US" dirty="0"/>
          </a:p>
          <a:p>
            <a:endParaRPr lang="zh-CN" altLang="en-US" dirty="0"/>
          </a:p>
        </p:txBody>
      </p:sp>
      <p:sp>
        <p:nvSpPr>
          <p:cNvPr id="5" name="文本占位符 4"/>
          <p:cNvSpPr>
            <a:spLocks noGrp="1"/>
          </p:cNvSpPr>
          <p:nvPr>
            <p:ph type="body" sz="quarter" idx="14"/>
          </p:nvPr>
        </p:nvSpPr>
        <p:spPr>
          <a:xfrm>
            <a:off x="5159896" y="4210638"/>
            <a:ext cx="2232248" cy="503237"/>
          </a:xfrm>
        </p:spPr>
        <p:txBody>
          <a:bodyPr/>
          <a:lstStyle/>
          <a:p>
            <a:r>
              <a:rPr lang="en-US" altLang="zh-CN" dirty="0"/>
              <a:t>PART  04</a:t>
            </a:r>
            <a:endParaRPr lang="zh-CN" altLang="en-US" dirty="0"/>
          </a:p>
          <a:p>
            <a:endParaRPr lang="zh-CN" altLang="en-US" dirty="0"/>
          </a:p>
        </p:txBody>
      </p:sp>
      <p:sp>
        <p:nvSpPr>
          <p:cNvPr id="6" name="文本占位符 5"/>
          <p:cNvSpPr>
            <a:spLocks noGrp="1"/>
          </p:cNvSpPr>
          <p:nvPr>
            <p:ph type="body" sz="quarter" idx="15"/>
          </p:nvPr>
        </p:nvSpPr>
        <p:spPr>
          <a:xfrm>
            <a:off x="5159896" y="4975240"/>
            <a:ext cx="2232248" cy="503237"/>
          </a:xfrm>
        </p:spPr>
        <p:txBody>
          <a:bodyPr/>
          <a:lstStyle/>
          <a:p>
            <a:r>
              <a:rPr lang="en-US" altLang="zh-CN" dirty="0"/>
              <a:t>PART  05</a:t>
            </a:r>
            <a:endParaRPr lang="zh-CN" altLang="en-US" dirty="0"/>
          </a:p>
          <a:p>
            <a:endParaRPr lang="zh-CN" altLang="en-US" dirty="0"/>
          </a:p>
        </p:txBody>
      </p:sp>
      <p:sp>
        <p:nvSpPr>
          <p:cNvPr id="8" name="文本占位符 7"/>
          <p:cNvSpPr>
            <a:spLocks noGrp="1"/>
          </p:cNvSpPr>
          <p:nvPr>
            <p:ph type="body" sz="quarter" idx="17"/>
          </p:nvPr>
        </p:nvSpPr>
        <p:spPr>
          <a:xfrm>
            <a:off x="7392144" y="1916832"/>
            <a:ext cx="2232248" cy="503237"/>
          </a:xfrm>
        </p:spPr>
        <p:txBody>
          <a:bodyPr/>
          <a:lstStyle/>
          <a:p>
            <a:r>
              <a:rPr lang="zh-CN" altLang="en-US" dirty="0"/>
              <a:t>毕设简介</a:t>
            </a:r>
          </a:p>
        </p:txBody>
      </p:sp>
      <p:sp>
        <p:nvSpPr>
          <p:cNvPr id="9" name="文本占位符 8"/>
          <p:cNvSpPr>
            <a:spLocks noGrp="1"/>
          </p:cNvSpPr>
          <p:nvPr>
            <p:ph type="body" sz="quarter" idx="18"/>
          </p:nvPr>
        </p:nvSpPr>
        <p:spPr>
          <a:xfrm>
            <a:off x="7392144" y="2678494"/>
            <a:ext cx="3960440" cy="481300"/>
          </a:xfrm>
        </p:spPr>
        <p:txBody>
          <a:bodyPr/>
          <a:lstStyle/>
          <a:p>
            <a:r>
              <a:rPr lang="zh-CN" altLang="en-US" dirty="0"/>
              <a:t>应用技术</a:t>
            </a:r>
          </a:p>
        </p:txBody>
      </p:sp>
      <p:sp>
        <p:nvSpPr>
          <p:cNvPr id="10" name="文本占位符 9"/>
          <p:cNvSpPr>
            <a:spLocks noGrp="1"/>
          </p:cNvSpPr>
          <p:nvPr>
            <p:ph type="body" sz="quarter" idx="19"/>
          </p:nvPr>
        </p:nvSpPr>
        <p:spPr>
          <a:xfrm>
            <a:off x="7392144" y="3442775"/>
            <a:ext cx="3168352" cy="503237"/>
          </a:xfrm>
        </p:spPr>
        <p:txBody>
          <a:bodyPr/>
          <a:lstStyle/>
          <a:p>
            <a:r>
              <a:rPr lang="zh-CN" altLang="en-US" dirty="0"/>
              <a:t>数据采集及清洗</a:t>
            </a:r>
          </a:p>
        </p:txBody>
      </p:sp>
      <p:sp>
        <p:nvSpPr>
          <p:cNvPr id="11" name="文本占位符 10"/>
          <p:cNvSpPr>
            <a:spLocks noGrp="1"/>
          </p:cNvSpPr>
          <p:nvPr>
            <p:ph type="body" sz="quarter" idx="20"/>
          </p:nvPr>
        </p:nvSpPr>
        <p:spPr>
          <a:xfrm>
            <a:off x="7392144" y="4210869"/>
            <a:ext cx="3168352" cy="503237"/>
          </a:xfrm>
        </p:spPr>
        <p:txBody>
          <a:bodyPr/>
          <a:lstStyle/>
          <a:p>
            <a:r>
              <a:rPr lang="zh-CN" altLang="en-US" dirty="0"/>
              <a:t>数据可视化分析</a:t>
            </a:r>
          </a:p>
        </p:txBody>
      </p:sp>
      <p:sp>
        <p:nvSpPr>
          <p:cNvPr id="12" name="文本占位符 11"/>
          <p:cNvSpPr>
            <a:spLocks noGrp="1"/>
          </p:cNvSpPr>
          <p:nvPr>
            <p:ph type="body" sz="quarter" idx="21"/>
          </p:nvPr>
        </p:nvSpPr>
        <p:spPr>
          <a:xfrm>
            <a:off x="7392144" y="4988039"/>
            <a:ext cx="3168352" cy="503237"/>
          </a:xfrm>
        </p:spPr>
        <p:txBody>
          <a:bodyPr/>
          <a:lstStyle/>
          <a:p>
            <a:r>
              <a:rPr lang="zh-CN" altLang="en-US" dirty="0"/>
              <a:t>数据聚类分析</a:t>
            </a:r>
          </a:p>
        </p:txBody>
      </p:sp>
      <p:cxnSp>
        <p:nvCxnSpPr>
          <p:cNvPr id="21" name="直接连接符 20">
            <a:extLst>
              <a:ext uri="{FF2B5EF4-FFF2-40B4-BE49-F238E27FC236}">
                <a16:creationId xmlns:a16="http://schemas.microsoft.com/office/drawing/2014/main" xmlns="" id="{EECECF61-BD12-45B0-A10C-7A01B093F69C}"/>
              </a:ext>
            </a:extLst>
          </p:cNvPr>
          <p:cNvCxnSpPr/>
          <p:nvPr/>
        </p:nvCxnSpPr>
        <p:spPr>
          <a:xfrm flipV="1">
            <a:off x="6672064" y="5805264"/>
            <a:ext cx="432048" cy="432048"/>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214876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a:t>PART  FORE  </a:t>
            </a:r>
            <a:endParaRPr lang="zh-CN" altLang="en-US" dirty="0"/>
          </a:p>
        </p:txBody>
      </p:sp>
      <p:sp>
        <p:nvSpPr>
          <p:cNvPr id="4" name="文本占位符 3"/>
          <p:cNvSpPr>
            <a:spLocks noGrp="1"/>
          </p:cNvSpPr>
          <p:nvPr>
            <p:ph type="body" sz="quarter" idx="12"/>
          </p:nvPr>
        </p:nvSpPr>
        <p:spPr/>
        <p:txBody>
          <a:bodyPr/>
          <a:lstStyle/>
          <a:p>
            <a:r>
              <a:rPr lang="zh-CN" altLang="en-US" dirty="0"/>
              <a:t>数据可视化分析</a:t>
            </a:r>
          </a:p>
        </p:txBody>
      </p:sp>
    </p:spTree>
    <p:extLst>
      <p:ext uri="{BB962C8B-B14F-4D97-AF65-F5344CB8AC3E}">
        <p14:creationId xmlns:p14="http://schemas.microsoft.com/office/powerpoint/2010/main" xmlns="" val="3130265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623392" y="1484784"/>
            <a:ext cx="10333148" cy="59058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4.1</a:t>
            </a:r>
            <a:r>
              <a:rPr lang="zh-CN" altLang="en-US" sz="3200" b="1" dirty="0">
                <a:latin typeface="宋体" panose="02010600030101010101" pitchFamily="2" charset="-122"/>
                <a:ea typeface="宋体" panose="02010600030101010101" pitchFamily="2" charset="-122"/>
              </a:rPr>
              <a:t>数据可视化分析基本步骤</a:t>
            </a: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r>
              <a:rPr lang="zh-CN" altLang="en-US" dirty="0">
                <a:latin typeface="宋体" panose="02010600030101010101" pitchFamily="2" charset="-122"/>
                <a:ea typeface="宋体" panose="02010600030101010101" pitchFamily="2" charset="-122"/>
              </a:rPr>
              <a:t>    该阶段主要是对数据从整体上做一个探索性分析并把数据进行可视化呈现，</a:t>
            </a:r>
            <a:r>
              <a:rPr lang="zh-CN" altLang="en-US" sz="2000" b="1" dirty="0">
                <a:latin typeface="宋体" panose="02010600030101010101" pitchFamily="2" charset="-122"/>
                <a:ea typeface="宋体" panose="02010600030101010101" pitchFamily="2" charset="-122"/>
              </a:rPr>
              <a:t>帮助人们更好、更直观的认识数据</a:t>
            </a:r>
            <a:r>
              <a:rPr lang="zh-CN" altLang="en-US" dirty="0">
                <a:latin typeface="宋体" panose="02010600030101010101" pitchFamily="2" charset="-122"/>
                <a:ea typeface="宋体" panose="02010600030101010101" pitchFamily="2" charset="-122"/>
              </a:rPr>
              <a:t>，把隐藏在大量数据背后的信息集中和提炼出来，总结出所研究对象的内在规律。我们主要对二手房房源的</a:t>
            </a:r>
            <a:r>
              <a:rPr lang="zh-CN" altLang="en-US" b="1" dirty="0">
                <a:latin typeface="宋体" panose="02010600030101010101" pitchFamily="2" charset="-122"/>
                <a:ea typeface="宋体" panose="02010600030101010101" pitchFamily="2" charset="-122"/>
              </a:rPr>
              <a:t>总价、单价、面积、户型、地区</a:t>
            </a:r>
            <a:r>
              <a:rPr lang="zh-CN" altLang="en-US" dirty="0">
                <a:latin typeface="宋体" panose="02010600030101010101" pitchFamily="2" charset="-122"/>
                <a:ea typeface="宋体" panose="02010600030101010101" pitchFamily="2" charset="-122"/>
              </a:rPr>
              <a:t>等数据项进行分析。数据可视化分析主要步骤如下：</a:t>
            </a:r>
            <a:endParaRPr lang="en-US" altLang="zh-CN" dirty="0">
              <a:latin typeface="宋体" panose="02010600030101010101" pitchFamily="2" charset="-122"/>
              <a:ea typeface="宋体" panose="02010600030101010101" pitchFamily="2" charset="-122"/>
            </a:endParaRPr>
          </a:p>
          <a:p>
            <a:pPr lvl="1">
              <a:lnSpc>
                <a:spcPct val="120000"/>
              </a:lnSpc>
            </a:pPr>
            <a:r>
              <a:rPr lang="en-US" altLang="zh-CN" sz="2400"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）数据加载</a:t>
            </a:r>
            <a:endParaRPr lang="en-US" altLang="zh-CN" dirty="0">
              <a:latin typeface="宋体" panose="02010600030101010101" pitchFamily="2" charset="-122"/>
              <a:ea typeface="宋体" panose="02010600030101010101" pitchFamily="2" charset="-122"/>
            </a:endParaRPr>
          </a:p>
          <a:p>
            <a:pPr marL="1657350" lvl="3" indent="-285750">
              <a:lnSpc>
                <a:spcPct val="120000"/>
              </a:lnSpc>
              <a:buFont typeface="Arial" panose="020B0604020202020204" pitchFamily="34" charset="0"/>
              <a:buChar char="•"/>
            </a:pPr>
            <a:r>
              <a:rPr lang="zh-CN" altLang="en-US" dirty="0">
                <a:latin typeface="黑体" panose="02010609060101010101" pitchFamily="49" charset="-122"/>
                <a:ea typeface="黑体" panose="02010609060101010101" pitchFamily="49" charset="-122"/>
              </a:rPr>
              <a:t>数据项的行列索引的处理</a:t>
            </a:r>
          </a:p>
          <a:p>
            <a:pPr marL="1657350" lvl="3" indent="-285750">
              <a:lnSpc>
                <a:spcPct val="120000"/>
              </a:lnSpc>
              <a:buFont typeface="Arial" panose="020B0604020202020204" pitchFamily="34" charset="0"/>
              <a:buChar char="•"/>
            </a:pPr>
            <a:r>
              <a:rPr lang="zh-CN" altLang="en-US" dirty="0">
                <a:latin typeface="黑体" panose="02010609060101010101" pitchFamily="49" charset="-122"/>
                <a:ea typeface="黑体" panose="02010609060101010101" pitchFamily="49" charset="-122"/>
              </a:rPr>
              <a:t>数据类型推断和数据转换</a:t>
            </a:r>
          </a:p>
          <a:p>
            <a:pPr marL="1657350" lvl="3" indent="-285750">
              <a:lnSpc>
                <a:spcPct val="120000"/>
              </a:lnSpc>
              <a:buFont typeface="Arial" panose="020B0604020202020204" pitchFamily="34" charset="0"/>
              <a:buChar char="•"/>
            </a:pPr>
            <a:r>
              <a:rPr lang="zh-CN" altLang="en-US" dirty="0">
                <a:latin typeface="黑体" panose="02010609060101010101" pitchFamily="49" charset="-122"/>
                <a:ea typeface="黑体" panose="02010609060101010101" pitchFamily="49" charset="-122"/>
              </a:rPr>
              <a:t>缺失值的处理</a:t>
            </a:r>
            <a:endParaRPr lang="zh-CN" altLang="en-US" dirty="0">
              <a:latin typeface="宋体" panose="02010600030101010101" pitchFamily="2" charset="-122"/>
              <a:ea typeface="宋体" panose="02010600030101010101" pitchFamily="2" charset="-122"/>
            </a:endParaRPr>
          </a:p>
          <a:p>
            <a:pPr lvl="1">
              <a:lnSpc>
                <a:spcPct val="120000"/>
              </a:lnSpc>
            </a:pPr>
            <a:r>
              <a:rPr lang="en-US" altLang="zh-CN" dirty="0">
                <a:latin typeface="宋体" panose="02010600030101010101" pitchFamily="2" charset="-122"/>
                <a:ea typeface="宋体" panose="02010600030101010101" pitchFamily="2" charset="-122"/>
              </a:rPr>
              <a:t>    2</a:t>
            </a:r>
            <a:r>
              <a:rPr lang="zh-CN" altLang="en-US" dirty="0">
                <a:latin typeface="宋体" panose="02010600030101010101" pitchFamily="2" charset="-122"/>
                <a:ea typeface="宋体" panose="02010600030101010101" pitchFamily="2" charset="-122"/>
              </a:rPr>
              <a:t>）数据转换与运算</a:t>
            </a:r>
          </a:p>
          <a:p>
            <a:pPr lvl="1">
              <a:lnSpc>
                <a:spcPct val="120000"/>
              </a:lnSpc>
            </a:pPr>
            <a:r>
              <a:rPr lang="en-US" altLang="zh-CN" dirty="0">
                <a:latin typeface="宋体" panose="02010600030101010101" pitchFamily="2" charset="-122"/>
                <a:ea typeface="宋体" panose="02010600030101010101" pitchFamily="2" charset="-122"/>
              </a:rPr>
              <a:t>    3</a:t>
            </a:r>
            <a:r>
              <a:rPr lang="zh-CN" altLang="en-US" dirty="0">
                <a:latin typeface="宋体" panose="02010600030101010101" pitchFamily="2" charset="-122"/>
                <a:ea typeface="宋体" panose="02010600030101010101" pitchFamily="2" charset="-122"/>
              </a:rPr>
              <a:t>）数据可视化呈现</a:t>
            </a: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xmlns="" val="3205310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498044" y="1412776"/>
            <a:ext cx="5544616" cy="4659930"/>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4.2</a:t>
            </a:r>
            <a:r>
              <a:rPr lang="zh-CN" altLang="en-US" sz="3200" b="1" dirty="0">
                <a:latin typeface="宋体" panose="02010600030101010101" pitchFamily="2" charset="-122"/>
                <a:ea typeface="宋体" panose="02010600030101010101" pitchFamily="2" charset="-122"/>
              </a:rPr>
              <a:t>数据整体质量分析</a:t>
            </a: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a:p>
            <a:pPr>
              <a:lnSpc>
                <a:spcPct val="120000"/>
              </a:lnSpc>
            </a:pPr>
            <a:r>
              <a:rPr lang="zh-CN" altLang="en-US" sz="2000" dirty="0">
                <a:latin typeface="宋体" panose="02010600030101010101" pitchFamily="2" charset="-122"/>
                <a:ea typeface="宋体" panose="02010600030101010101" pitchFamily="2" charset="-122"/>
              </a:rPr>
              <a:t>数据基本情况如右图：</a:t>
            </a:r>
            <a:endParaRPr lang="en-US" altLang="zh-CN" sz="2000" dirty="0">
              <a:latin typeface="宋体" panose="02010600030101010101" pitchFamily="2" charset="-122"/>
              <a:ea typeface="宋体" panose="02010600030101010101" pitchFamily="2" charset="-122"/>
            </a:endParaRPr>
          </a:p>
          <a:p>
            <a:pPr marL="800100" lvl="1" indent="-342900">
              <a:lnSpc>
                <a:spcPct val="12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数据一共</a:t>
            </a:r>
            <a:r>
              <a:rPr lang="en-US" altLang="zh-CN" sz="2000" dirty="0">
                <a:latin typeface="宋体" panose="02010600030101010101" pitchFamily="2" charset="-122"/>
                <a:ea typeface="宋体" panose="02010600030101010101" pitchFamily="2" charset="-122"/>
              </a:rPr>
              <a:t>20527</a:t>
            </a:r>
            <a:r>
              <a:rPr lang="zh-CN" altLang="en-US" sz="2000" dirty="0">
                <a:latin typeface="宋体" panose="02010600030101010101" pitchFamily="2" charset="-122"/>
                <a:ea typeface="宋体" panose="02010600030101010101" pitchFamily="2" charset="-122"/>
              </a:rPr>
              <a:t>行、</a:t>
            </a:r>
            <a:r>
              <a:rPr lang="en-US" altLang="zh-CN" sz="2000" dirty="0">
                <a:latin typeface="宋体" panose="02010600030101010101" pitchFamily="2" charset="-122"/>
                <a:ea typeface="宋体" panose="02010600030101010101" pitchFamily="2" charset="-122"/>
              </a:rPr>
              <a:t>25</a:t>
            </a:r>
            <a:r>
              <a:rPr lang="zh-CN" altLang="en-US" sz="2000" dirty="0">
                <a:latin typeface="宋体" panose="02010600030101010101" pitchFamily="2" charset="-122"/>
                <a:ea typeface="宋体" panose="02010600030101010101" pitchFamily="2" charset="-122"/>
              </a:rPr>
              <a:t>列</a:t>
            </a:r>
            <a:endParaRPr lang="en-US" altLang="zh-CN" sz="2000" dirty="0">
              <a:latin typeface="宋体" panose="02010600030101010101" pitchFamily="2" charset="-122"/>
              <a:ea typeface="宋体" panose="02010600030101010101" pitchFamily="2" charset="-122"/>
            </a:endParaRPr>
          </a:p>
          <a:p>
            <a:pPr marL="800100" lvl="1" indent="-342900">
              <a:lnSpc>
                <a:spcPct val="12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占用内存</a:t>
            </a:r>
            <a:r>
              <a:rPr lang="en-US" altLang="zh-CN" sz="2000" dirty="0">
                <a:latin typeface="宋体" panose="02010600030101010101" pitchFamily="2" charset="-122"/>
                <a:ea typeface="宋体" panose="02010600030101010101" pitchFamily="2" charset="-122"/>
              </a:rPr>
              <a:t>3.9+MB</a:t>
            </a:r>
          </a:p>
          <a:p>
            <a:pPr marL="800100" lvl="1" indent="-342900">
              <a:lnSpc>
                <a:spcPct val="12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数据类型上：</a:t>
            </a:r>
            <a:r>
              <a:rPr lang="en-US" altLang="zh-CN" sz="2000" dirty="0">
                <a:latin typeface="宋体" panose="02010600030101010101" pitchFamily="2" charset="-122"/>
                <a:ea typeface="宋体" panose="02010600030101010101" pitchFamily="2" charset="-122"/>
              </a:rPr>
              <a:t>3</a:t>
            </a:r>
            <a:r>
              <a:rPr lang="zh-CN" altLang="en-US" sz="2000" dirty="0">
                <a:latin typeface="宋体" panose="02010600030101010101" pitchFamily="2" charset="-122"/>
                <a:ea typeface="宋体" panose="02010600030101010101" pitchFamily="2" charset="-122"/>
              </a:rPr>
              <a:t>列</a:t>
            </a:r>
            <a:r>
              <a:rPr lang="en-US" altLang="zh-CN" sz="2000" dirty="0">
                <a:latin typeface="宋体" panose="02010600030101010101" pitchFamily="2" charset="-122"/>
                <a:ea typeface="宋体" panose="02010600030101010101" pitchFamily="2" charset="-122"/>
              </a:rPr>
              <a:t>float64</a:t>
            </a:r>
            <a:r>
              <a:rPr lang="zh-CN" altLang="en-US" sz="2000" dirty="0">
                <a:latin typeface="宋体" panose="02010600030101010101" pitchFamily="2" charset="-122"/>
                <a:ea typeface="宋体" panose="02010600030101010101" pitchFamily="2" charset="-122"/>
              </a:rPr>
              <a:t>类型，</a:t>
            </a:r>
            <a:r>
              <a:rPr lang="en-US" altLang="zh-CN" sz="2000" dirty="0">
                <a:latin typeface="宋体" panose="02010600030101010101" pitchFamily="2" charset="-122"/>
                <a:ea typeface="宋体" panose="02010600030101010101" pitchFamily="2" charset="-122"/>
              </a:rPr>
              <a:t>2</a:t>
            </a:r>
            <a:r>
              <a:rPr lang="zh-CN" altLang="en-US" sz="2000" dirty="0">
                <a:latin typeface="宋体" panose="02010600030101010101" pitchFamily="2" charset="-122"/>
                <a:ea typeface="宋体" panose="02010600030101010101" pitchFamily="2" charset="-122"/>
              </a:rPr>
              <a:t>列</a:t>
            </a:r>
            <a:r>
              <a:rPr lang="en-US" altLang="zh-CN" sz="2000" dirty="0">
                <a:latin typeface="宋体" panose="02010600030101010101" pitchFamily="2" charset="-122"/>
                <a:ea typeface="宋体" panose="02010600030101010101" pitchFamily="2" charset="-122"/>
              </a:rPr>
              <a:t>int64</a:t>
            </a:r>
            <a:r>
              <a:rPr lang="zh-CN" altLang="en-US" sz="2000" dirty="0">
                <a:latin typeface="宋体" panose="02010600030101010101" pitchFamily="2" charset="-122"/>
                <a:ea typeface="宋体" panose="02010600030101010101" pitchFamily="2" charset="-122"/>
              </a:rPr>
              <a:t>类型，</a:t>
            </a:r>
            <a:r>
              <a:rPr lang="en-US" altLang="zh-CN" sz="2000" dirty="0">
                <a:latin typeface="宋体" panose="02010600030101010101" pitchFamily="2" charset="-122"/>
                <a:ea typeface="宋体" panose="02010600030101010101" pitchFamily="2" charset="-122"/>
              </a:rPr>
              <a:t>20</a:t>
            </a:r>
            <a:r>
              <a:rPr lang="zh-CN" altLang="en-US" sz="2000" dirty="0">
                <a:latin typeface="宋体" panose="02010600030101010101" pitchFamily="2" charset="-122"/>
                <a:ea typeface="宋体" panose="02010600030101010101" pitchFamily="2" charset="-122"/>
              </a:rPr>
              <a:t>列</a:t>
            </a:r>
            <a:r>
              <a:rPr lang="en-US" altLang="zh-CN" sz="2000" dirty="0">
                <a:latin typeface="宋体" panose="02010600030101010101" pitchFamily="2" charset="-122"/>
                <a:ea typeface="宋体" panose="02010600030101010101" pitchFamily="2" charset="-122"/>
              </a:rPr>
              <a:t>object</a:t>
            </a:r>
            <a:r>
              <a:rPr lang="zh-CN" altLang="en-US" sz="2000" dirty="0">
                <a:latin typeface="宋体" panose="02010600030101010101" pitchFamily="2" charset="-122"/>
                <a:ea typeface="宋体" panose="02010600030101010101" pitchFamily="2" charset="-122"/>
              </a:rPr>
              <a:t>类型</a:t>
            </a:r>
            <a:endParaRPr lang="en-US" altLang="zh-CN" sz="2000" dirty="0">
              <a:latin typeface="宋体" panose="02010600030101010101" pitchFamily="2" charset="-122"/>
              <a:ea typeface="宋体" panose="02010600030101010101" pitchFamily="2" charset="-122"/>
            </a:endParaRPr>
          </a:p>
          <a:p>
            <a:pPr marL="800100" lvl="1" indent="-342900">
              <a:lnSpc>
                <a:spcPct val="12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除了户型结构、套内面积、抵押信息三列数据项缺失值比较多之外，其他列数据项的缺失值都不多</a:t>
            </a:r>
            <a:endParaRPr lang="en-US" altLang="zh-CN" sz="2000" dirty="0">
              <a:latin typeface="宋体" panose="02010600030101010101" pitchFamily="2" charset="-122"/>
              <a:ea typeface="宋体" panose="02010600030101010101" pitchFamily="2" charset="-122"/>
            </a:endParaRPr>
          </a:p>
          <a:p>
            <a:pPr marL="800100" lvl="1" indent="-342900">
              <a:lnSpc>
                <a:spcPct val="120000"/>
              </a:lnSpc>
              <a:buFont typeface="Arial" panose="020B0604020202020204" pitchFamily="34" charset="0"/>
              <a:buChar char="•"/>
            </a:pPr>
            <a:endParaRPr lang="en-US" altLang="zh-CN" sz="2000" dirty="0">
              <a:latin typeface="宋体" panose="02010600030101010101" pitchFamily="2" charset="-122"/>
              <a:ea typeface="宋体" panose="02010600030101010101" pitchFamily="2" charset="-122"/>
            </a:endParaRPr>
          </a:p>
          <a:p>
            <a:pPr>
              <a:lnSpc>
                <a:spcPct val="120000"/>
              </a:lnSpc>
            </a:pPr>
            <a:r>
              <a:rPr lang="zh-CN" altLang="en-US" sz="2000" dirty="0">
                <a:latin typeface="宋体" panose="02010600030101010101" pitchFamily="2" charset="-122"/>
                <a:ea typeface="宋体" panose="02010600030101010101" pitchFamily="2" charset="-122"/>
              </a:rPr>
              <a:t>综上，所以数据整体的质量还是不错的。</a:t>
            </a:r>
            <a:endParaRPr lang="en-US" altLang="zh-CN" sz="2000" dirty="0">
              <a:latin typeface="宋体" panose="02010600030101010101" pitchFamily="2" charset="-122"/>
              <a:ea typeface="宋体" panose="02010600030101010101" pitchFamily="2" charset="-122"/>
            </a:endParaRPr>
          </a:p>
        </p:txBody>
      </p:sp>
      <p:pic>
        <p:nvPicPr>
          <p:cNvPr id="5" name="图片 4">
            <a:extLst>
              <a:ext uri="{FF2B5EF4-FFF2-40B4-BE49-F238E27FC236}">
                <a16:creationId xmlns:a16="http://schemas.microsoft.com/office/drawing/2014/main" xmlns="" id="{58D8B468-2093-4CDD-B456-6161FE85EA3B}"/>
              </a:ext>
            </a:extLst>
          </p:cNvPr>
          <p:cNvPicPr/>
          <p:nvPr/>
        </p:nvPicPr>
        <p:blipFill>
          <a:blip r:embed="rId2" cstate="print"/>
          <a:stretch>
            <a:fillRect/>
          </a:stretch>
        </p:blipFill>
        <p:spPr>
          <a:xfrm>
            <a:off x="7752184" y="1772816"/>
            <a:ext cx="2880320" cy="4450485"/>
          </a:xfrm>
          <a:prstGeom prst="rect">
            <a:avLst/>
          </a:prstGeom>
        </p:spPr>
      </p:pic>
    </p:spTree>
    <p:extLst>
      <p:ext uri="{BB962C8B-B14F-4D97-AF65-F5344CB8AC3E}">
        <p14:creationId xmlns:p14="http://schemas.microsoft.com/office/powerpoint/2010/main" xmlns="" val="2055304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5544616"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4.2</a:t>
            </a:r>
            <a:r>
              <a:rPr lang="zh-CN" altLang="en-US" sz="3200" b="1" dirty="0">
                <a:latin typeface="宋体" panose="02010600030101010101" pitchFamily="2" charset="-122"/>
                <a:ea typeface="宋体" panose="02010600030101010101" pitchFamily="2" charset="-122"/>
              </a:rPr>
              <a:t>数据整体质量分析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整体数据文件词云如下：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pic>
        <p:nvPicPr>
          <p:cNvPr id="6" name="图片 5">
            <a:extLst>
              <a:ext uri="{FF2B5EF4-FFF2-40B4-BE49-F238E27FC236}">
                <a16:creationId xmlns:a16="http://schemas.microsoft.com/office/drawing/2014/main" xmlns="" id="{96493046-F401-4C00-B07D-743664317200}"/>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767408" y="2668242"/>
            <a:ext cx="4680520" cy="3841508"/>
          </a:xfrm>
          <a:prstGeom prst="rect">
            <a:avLst/>
          </a:prstGeom>
          <a:noFill/>
          <a:ln>
            <a:noFill/>
          </a:ln>
        </p:spPr>
      </p:pic>
      <p:pic>
        <p:nvPicPr>
          <p:cNvPr id="7" name="图片 6">
            <a:extLst>
              <a:ext uri="{FF2B5EF4-FFF2-40B4-BE49-F238E27FC236}">
                <a16:creationId xmlns:a16="http://schemas.microsoft.com/office/drawing/2014/main" xmlns="" id="{FF21E4A4-8697-4588-AFF1-4820C43DE6D7}"/>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9120336" y="1124744"/>
            <a:ext cx="2160240" cy="5733256"/>
          </a:xfrm>
          <a:prstGeom prst="rect">
            <a:avLst/>
          </a:prstGeom>
          <a:noFill/>
          <a:ln>
            <a:noFill/>
          </a:ln>
        </p:spPr>
      </p:pic>
      <p:sp>
        <p:nvSpPr>
          <p:cNvPr id="4" name="文本框 3">
            <a:extLst>
              <a:ext uri="{FF2B5EF4-FFF2-40B4-BE49-F238E27FC236}">
                <a16:creationId xmlns:a16="http://schemas.microsoft.com/office/drawing/2014/main" xmlns="" id="{99D6B1DE-3E44-48EC-B183-4CDD56950BAA}"/>
              </a:ext>
            </a:extLst>
          </p:cNvPr>
          <p:cNvSpPr txBox="1"/>
          <p:nvPr/>
        </p:nvSpPr>
        <p:spPr>
          <a:xfrm>
            <a:off x="6096000" y="2668242"/>
            <a:ext cx="1944216" cy="3416320"/>
          </a:xfrm>
          <a:prstGeom prst="rect">
            <a:avLst/>
          </a:prstGeom>
          <a:noFill/>
        </p:spPr>
        <p:txBody>
          <a:bodyPr wrap="square" rtlCol="0">
            <a:spAutoFit/>
          </a:bodyPr>
          <a:lstStyle/>
          <a:p>
            <a:r>
              <a:rPr lang="zh-CN" altLang="en-US" dirty="0"/>
              <a:t>南京二手房房源中会经常出现的高频词：</a:t>
            </a:r>
            <a:r>
              <a:rPr lang="zh-CN" altLang="en-US" b="1" dirty="0">
                <a:latin typeface="黑体" panose="02010609060101010101" pitchFamily="49" charset="-122"/>
                <a:ea typeface="黑体" panose="02010609060101010101" pitchFamily="49" charset="-122"/>
              </a:rPr>
              <a:t>商品房</a:t>
            </a:r>
            <a:r>
              <a:rPr lang="zh-CN" altLang="en-US" dirty="0"/>
              <a:t>、</a:t>
            </a:r>
            <a:r>
              <a:rPr lang="zh-CN" altLang="en-US" b="1" dirty="0">
                <a:latin typeface="黑体" panose="02010609060101010101" pitchFamily="49" charset="-122"/>
                <a:ea typeface="黑体" panose="02010609060101010101" pitchFamily="49" charset="-122"/>
              </a:rPr>
              <a:t>普通住宅</a:t>
            </a:r>
            <a:r>
              <a:rPr lang="zh-CN" altLang="en-US" dirty="0"/>
              <a:t>、</a:t>
            </a:r>
            <a:r>
              <a:rPr lang="zh-CN" altLang="en-US" b="1" dirty="0"/>
              <a:t>一梯两户</a:t>
            </a:r>
            <a:r>
              <a:rPr lang="zh-CN" altLang="en-US" dirty="0"/>
              <a:t>、</a:t>
            </a:r>
            <a:r>
              <a:rPr lang="zh-CN" altLang="en-US" b="1" dirty="0"/>
              <a:t>钢混结构</a:t>
            </a:r>
            <a:r>
              <a:rPr lang="zh-CN" altLang="en-US" dirty="0"/>
              <a:t>、</a:t>
            </a:r>
            <a:r>
              <a:rPr lang="zh-CN" altLang="en-US" b="1" dirty="0"/>
              <a:t>精装</a:t>
            </a:r>
            <a:r>
              <a:rPr lang="zh-CN" altLang="en-US" dirty="0"/>
              <a:t>等。</a:t>
            </a:r>
            <a:endParaRPr lang="en-US" altLang="zh-CN" dirty="0"/>
          </a:p>
          <a:p>
            <a:endParaRPr lang="en-US" altLang="zh-CN" dirty="0"/>
          </a:p>
          <a:p>
            <a:r>
              <a:rPr lang="zh-CN" altLang="en-US" dirty="0"/>
              <a:t>我们可以通过这些高频词十分粗略的了解整个数据文件中的基本内容。</a:t>
            </a:r>
          </a:p>
        </p:txBody>
      </p:sp>
    </p:spTree>
    <p:extLst>
      <p:ext uri="{BB962C8B-B14F-4D97-AF65-F5344CB8AC3E}">
        <p14:creationId xmlns:p14="http://schemas.microsoft.com/office/powerpoint/2010/main" xmlns="" val="2148060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5544616"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4.2</a:t>
            </a:r>
            <a:r>
              <a:rPr lang="zh-CN" altLang="en-US" sz="3200" b="1" dirty="0">
                <a:latin typeface="宋体" panose="02010600030101010101" pitchFamily="2" charset="-122"/>
                <a:ea typeface="宋体" panose="02010600030101010101" pitchFamily="2" charset="-122"/>
              </a:rPr>
              <a:t>数据整体质量分析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南京各区域二手房房源数量折线图如下：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824192" y="2611881"/>
            <a:ext cx="3168352" cy="3416320"/>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dirty="0"/>
              <a:t>江宁在售的房源数量最多，高达</a:t>
            </a:r>
            <a:r>
              <a:rPr lang="en-US" altLang="zh-CN" dirty="0"/>
              <a:t>5000</a:t>
            </a:r>
            <a:r>
              <a:rPr lang="zh-CN" altLang="en-US" dirty="0"/>
              <a:t>多套，占了总量的</a:t>
            </a:r>
            <a:r>
              <a:rPr lang="en-US" altLang="zh-CN" dirty="0"/>
              <a:t>1/4</a:t>
            </a:r>
            <a:r>
              <a:rPr lang="zh-CN" altLang="en-US" dirty="0"/>
              <a:t>。</a:t>
            </a:r>
            <a:endParaRPr lang="en-US" altLang="zh-CN" dirty="0"/>
          </a:p>
          <a:p>
            <a:pPr marL="285750" indent="-285750">
              <a:buFont typeface="Arial" panose="020B0604020202020204" pitchFamily="34" charset="0"/>
              <a:buChar char="•"/>
            </a:pPr>
            <a:r>
              <a:rPr lang="zh-CN" altLang="en-US" dirty="0"/>
              <a:t>之相反的是六合区，六合区在售的房源数量仅有</a:t>
            </a:r>
            <a:r>
              <a:rPr lang="en-US" altLang="zh-CN" dirty="0"/>
              <a:t>1</a:t>
            </a:r>
            <a:r>
              <a:rPr lang="zh-CN" altLang="en-US" dirty="0"/>
              <a:t>套，数量太少</a:t>
            </a:r>
            <a:endParaRPr lang="en-US" altLang="zh-CN" dirty="0"/>
          </a:p>
          <a:p>
            <a:pPr marL="285750" indent="-285750">
              <a:buFont typeface="Arial" panose="020B0604020202020204" pitchFamily="34" charset="0"/>
              <a:buChar char="•"/>
            </a:pPr>
            <a:r>
              <a:rPr lang="zh-CN" altLang="en-US" dirty="0"/>
              <a:t>其他各区的数量相差不多。</a:t>
            </a:r>
            <a:endParaRPr lang="en-US" altLang="zh-CN" dirty="0"/>
          </a:p>
          <a:p>
            <a:endParaRPr lang="en-US" altLang="zh-CN" dirty="0"/>
          </a:p>
          <a:p>
            <a:r>
              <a:rPr lang="zh-CN" altLang="en-US" dirty="0"/>
              <a:t>所以，后面关于六合区的分析都会存在一定误差。</a:t>
            </a:r>
          </a:p>
        </p:txBody>
      </p:sp>
      <p:pic>
        <p:nvPicPr>
          <p:cNvPr id="8" name="图片 7">
            <a:extLst>
              <a:ext uri="{FF2B5EF4-FFF2-40B4-BE49-F238E27FC236}">
                <a16:creationId xmlns:a16="http://schemas.microsoft.com/office/drawing/2014/main" xmlns="" id="{267A60BE-E2B6-442E-8634-F938253C13A4}"/>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77674" y="2692504"/>
            <a:ext cx="6426438" cy="3616815"/>
          </a:xfrm>
          <a:prstGeom prst="rect">
            <a:avLst/>
          </a:prstGeom>
          <a:noFill/>
          <a:ln>
            <a:noFill/>
          </a:ln>
        </p:spPr>
      </p:pic>
    </p:spTree>
    <p:extLst>
      <p:ext uri="{BB962C8B-B14F-4D97-AF65-F5344CB8AC3E}">
        <p14:creationId xmlns:p14="http://schemas.microsoft.com/office/powerpoint/2010/main" xmlns="" val="4133717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5544616"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4.2</a:t>
            </a:r>
            <a:r>
              <a:rPr lang="zh-CN" altLang="en-US" sz="3200" b="1" dirty="0">
                <a:latin typeface="宋体" panose="02010600030101010101" pitchFamily="2" charset="-122"/>
                <a:ea typeface="宋体" panose="02010600030101010101" pitchFamily="2" charset="-122"/>
              </a:rPr>
              <a:t>数据整体质量分析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南京二手房房屋用途柱状图如下：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680176" y="2556318"/>
            <a:ext cx="3384376" cy="3693319"/>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dirty="0"/>
              <a:t>房屋用途类型有：普通住宅、别墅、商业办公、酒店式公寓、车库</a:t>
            </a:r>
            <a:r>
              <a:rPr lang="en-US" altLang="zh-CN" dirty="0"/>
              <a:t>5</a:t>
            </a:r>
            <a:r>
              <a:rPr lang="zh-CN" altLang="en-US" dirty="0"/>
              <a:t>中类型</a:t>
            </a:r>
            <a:endParaRPr lang="en-US" altLang="zh-CN" dirty="0"/>
          </a:p>
          <a:p>
            <a:pPr marL="285750" indent="-285750">
              <a:buFont typeface="Arial" panose="020B0604020202020204" pitchFamily="34" charset="0"/>
              <a:buChar char="•"/>
            </a:pPr>
            <a:r>
              <a:rPr lang="zh-CN" altLang="en-US" dirty="0"/>
              <a:t>普通住宅类型近</a:t>
            </a:r>
            <a:r>
              <a:rPr lang="en-US" altLang="zh-CN" dirty="0"/>
              <a:t>20000</a:t>
            </a:r>
            <a:r>
              <a:rPr lang="zh-CN" altLang="en-US" dirty="0"/>
              <a:t>套，占总量绝大部分</a:t>
            </a:r>
            <a:endParaRPr lang="en-US" altLang="zh-CN" dirty="0"/>
          </a:p>
          <a:p>
            <a:pPr marL="285750" indent="-285750">
              <a:buFont typeface="Arial" panose="020B0604020202020204" pitchFamily="34" charset="0"/>
              <a:buChar char="•"/>
            </a:pPr>
            <a:endParaRPr lang="en-US" altLang="zh-CN" dirty="0"/>
          </a:p>
          <a:p>
            <a:r>
              <a:rPr lang="zh-CN" altLang="en-US" dirty="0"/>
              <a:t>所以，没有剔除掉房屋用途为其他类型的记录，这些类型在房源整体样本中占比相当少，基本不会影响后面的分析结果，同时它们也属于二手房的范畴内。</a:t>
            </a:r>
            <a:endParaRPr lang="en-US" altLang="zh-CN" dirty="0"/>
          </a:p>
        </p:txBody>
      </p:sp>
      <p:pic>
        <p:nvPicPr>
          <p:cNvPr id="7" name="图片 6">
            <a:extLst>
              <a:ext uri="{FF2B5EF4-FFF2-40B4-BE49-F238E27FC236}">
                <a16:creationId xmlns:a16="http://schemas.microsoft.com/office/drawing/2014/main" xmlns="" id="{B613DEE2-CEF4-44B0-B7CC-E189097D5344}"/>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706456" y="2667442"/>
            <a:ext cx="6336704" cy="3582195"/>
          </a:xfrm>
          <a:prstGeom prst="rect">
            <a:avLst/>
          </a:prstGeom>
          <a:noFill/>
          <a:ln>
            <a:noFill/>
          </a:ln>
        </p:spPr>
      </p:pic>
    </p:spTree>
    <p:extLst>
      <p:ext uri="{BB962C8B-B14F-4D97-AF65-F5344CB8AC3E}">
        <p14:creationId xmlns:p14="http://schemas.microsoft.com/office/powerpoint/2010/main" xmlns="" val="2747565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6912768"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南京各区域二手房平均单价柱状图如下：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680176" y="2556318"/>
            <a:ext cx="3384376" cy="3416320"/>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dirty="0"/>
              <a:t>建邺区和鼓楼区二手房平均单价最高，近</a:t>
            </a:r>
            <a:r>
              <a:rPr lang="en-US" altLang="zh-CN" dirty="0"/>
              <a:t>40000</a:t>
            </a:r>
            <a:r>
              <a:rPr lang="zh-CN" altLang="en-US" dirty="0"/>
              <a:t>元</a:t>
            </a:r>
            <a:r>
              <a:rPr lang="en-US" altLang="zh-CN" dirty="0"/>
              <a:t>/</a:t>
            </a:r>
            <a:r>
              <a:rPr lang="zh-CN" altLang="en-US" dirty="0"/>
              <a:t>平米</a:t>
            </a:r>
            <a:endParaRPr lang="en-US" altLang="zh-CN" dirty="0"/>
          </a:p>
          <a:p>
            <a:pPr marL="285750" indent="-285750">
              <a:buFont typeface="Arial" panose="020B0604020202020204" pitchFamily="34" charset="0"/>
              <a:buChar char="•"/>
            </a:pPr>
            <a:r>
              <a:rPr lang="zh-CN" altLang="en-US" dirty="0"/>
              <a:t>从整体上来看，南京市各个区域均价都已经远远的超过</a:t>
            </a:r>
            <a:r>
              <a:rPr lang="en-US" altLang="zh-CN" dirty="0"/>
              <a:t>20000</a:t>
            </a:r>
            <a:r>
              <a:rPr lang="zh-CN" altLang="en-US" dirty="0"/>
              <a:t>元</a:t>
            </a:r>
            <a:r>
              <a:rPr lang="en-US" altLang="zh-CN" dirty="0"/>
              <a:t>/</a:t>
            </a:r>
            <a:r>
              <a:rPr lang="zh-CN" altLang="en-US" dirty="0"/>
              <a:t>平米了</a:t>
            </a:r>
            <a:endParaRPr lang="en-US" altLang="zh-CN" dirty="0"/>
          </a:p>
          <a:p>
            <a:pPr marL="285750" indent="-285750">
              <a:buFont typeface="Arial" panose="020B0604020202020204" pitchFamily="34" charset="0"/>
              <a:buChar char="•"/>
            </a:pPr>
            <a:endParaRPr lang="en-US" altLang="zh-CN" dirty="0"/>
          </a:p>
          <a:p>
            <a:r>
              <a:rPr lang="zh-CN" altLang="en-US" dirty="0"/>
              <a:t>可以看到近几年南京市房价猛涨的结果。浦口区虽然相比房价已经很低了，但相较于浦口前几年的房价，差不多是翻一番了。</a:t>
            </a:r>
            <a:endParaRPr lang="en-US" altLang="zh-CN" dirty="0"/>
          </a:p>
        </p:txBody>
      </p:sp>
      <p:pic>
        <p:nvPicPr>
          <p:cNvPr id="8" name="图片 7">
            <a:extLst>
              <a:ext uri="{FF2B5EF4-FFF2-40B4-BE49-F238E27FC236}">
                <a16:creationId xmlns:a16="http://schemas.microsoft.com/office/drawing/2014/main" xmlns="" id="{223B97A5-45F8-4866-9B3C-041517F11A0D}"/>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825510" y="2636912"/>
            <a:ext cx="5990570" cy="3612726"/>
          </a:xfrm>
          <a:prstGeom prst="rect">
            <a:avLst/>
          </a:prstGeom>
          <a:noFill/>
          <a:ln>
            <a:noFill/>
          </a:ln>
        </p:spPr>
      </p:pic>
    </p:spTree>
    <p:extLst>
      <p:ext uri="{BB962C8B-B14F-4D97-AF65-F5344CB8AC3E}">
        <p14:creationId xmlns:p14="http://schemas.microsoft.com/office/powerpoint/2010/main" xmlns="" val="2218729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6912768"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南京各区域二手房单价箱线图如下：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968208" y="2532738"/>
            <a:ext cx="3782286" cy="3877985"/>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sz="1400" dirty="0"/>
              <a:t>建邺和鼓楼两个区域房源单价正常值分布都不是太集中，</a:t>
            </a:r>
            <a:r>
              <a:rPr lang="en-US" altLang="zh-CN" sz="1400" dirty="0"/>
              <a:t>50%</a:t>
            </a:r>
            <a:r>
              <a:rPr lang="zh-CN" altLang="en-US" sz="1400" dirty="0"/>
              <a:t>的单价分布在</a:t>
            </a:r>
            <a:r>
              <a:rPr lang="en-US" altLang="zh-CN" sz="1400" dirty="0"/>
              <a:t>30000~50000</a:t>
            </a:r>
            <a:r>
              <a:rPr lang="zh-CN" altLang="en-US" sz="1400" dirty="0"/>
              <a:t>的区间内，区间跨度比其他区都要大。</a:t>
            </a:r>
            <a:endParaRPr lang="en-US" altLang="zh-CN" sz="1400" dirty="0"/>
          </a:p>
          <a:p>
            <a:pPr marL="285750" indent="-285750">
              <a:buFont typeface="Arial" panose="020B0604020202020204" pitchFamily="34" charset="0"/>
              <a:buChar char="•"/>
            </a:pPr>
            <a:r>
              <a:rPr lang="zh-CN" altLang="en-US" sz="1400" dirty="0"/>
              <a:t>虽然建邺区平均单价略高于鼓楼区，但鼓楼区的异常值特别多</a:t>
            </a:r>
            <a:endParaRPr lang="en-US" altLang="zh-CN" sz="1400" dirty="0"/>
          </a:p>
          <a:p>
            <a:pPr marL="285750" indent="-285750">
              <a:buFont typeface="Arial" panose="020B0604020202020204" pitchFamily="34" charset="0"/>
              <a:buChar char="•"/>
            </a:pPr>
            <a:r>
              <a:rPr lang="zh-CN" altLang="en-US" sz="1400" dirty="0"/>
              <a:t>玄武区和秦淮区单价正常值分布较为集中</a:t>
            </a:r>
            <a:r>
              <a:rPr lang="en-US" altLang="zh-CN" sz="1400" dirty="0"/>
              <a:t>50%</a:t>
            </a:r>
            <a:r>
              <a:rPr lang="zh-CN" altLang="en-US" sz="1400" dirty="0"/>
              <a:t>的数据都分布在</a:t>
            </a:r>
            <a:r>
              <a:rPr lang="en-US" altLang="zh-CN" sz="1400" dirty="0"/>
              <a:t>30000~40000</a:t>
            </a:r>
            <a:r>
              <a:rPr lang="zh-CN" altLang="en-US" sz="1400" dirty="0"/>
              <a:t>之间，但这两个异常值也比较多，单价上限也非常高。</a:t>
            </a:r>
            <a:endParaRPr lang="en-US" altLang="zh-CN" sz="1400" dirty="0"/>
          </a:p>
          <a:p>
            <a:pPr marL="285750" indent="-285750">
              <a:buFont typeface="Arial" panose="020B0604020202020204" pitchFamily="34" charset="0"/>
              <a:buChar char="•"/>
            </a:pPr>
            <a:endParaRPr lang="en-US" altLang="zh-CN" sz="1400" dirty="0"/>
          </a:p>
          <a:p>
            <a:r>
              <a:rPr lang="zh-CN" altLang="en-US" sz="1400" dirty="0"/>
              <a:t>所以</a:t>
            </a:r>
            <a:r>
              <a:rPr lang="en-US" altLang="zh-CN" sz="1400" dirty="0"/>
              <a:t>,</a:t>
            </a:r>
            <a:r>
              <a:rPr lang="zh-CN" altLang="en-US" sz="1400" dirty="0"/>
              <a:t>综合以上情况来看，鼓楼区应该是南京市单价最高的区域。与鼓楼区相邻的这些区域单价如此多的异常值，跟这些区域集中的教育和医疗资源有着密不可分的关系。</a:t>
            </a:r>
            <a:endParaRPr lang="en-US" altLang="zh-CN" sz="1400" dirty="0"/>
          </a:p>
        </p:txBody>
      </p:sp>
      <p:pic>
        <p:nvPicPr>
          <p:cNvPr id="7" name="图片 6">
            <a:extLst>
              <a:ext uri="{FF2B5EF4-FFF2-40B4-BE49-F238E27FC236}">
                <a16:creationId xmlns:a16="http://schemas.microsoft.com/office/drawing/2014/main" xmlns="" id="{82976D05-8F43-4AC5-A2B1-F2F1AC0A7DB4}"/>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41506" y="2564904"/>
            <a:ext cx="7166662" cy="4104456"/>
          </a:xfrm>
          <a:prstGeom prst="rect">
            <a:avLst/>
          </a:prstGeom>
          <a:noFill/>
          <a:ln>
            <a:noFill/>
          </a:ln>
        </p:spPr>
      </p:pic>
    </p:spTree>
    <p:extLst>
      <p:ext uri="{BB962C8B-B14F-4D97-AF65-F5344CB8AC3E}">
        <p14:creationId xmlns:p14="http://schemas.microsoft.com/office/powerpoint/2010/main" xmlns="" val="1580323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6912768"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南京各区域二手房总价箱线图如下：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896200" y="2579625"/>
            <a:ext cx="3782286" cy="3600986"/>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sz="1600" dirty="0"/>
              <a:t>鼓楼、建邺这两个单价最高区域，</a:t>
            </a:r>
            <a:r>
              <a:rPr lang="en-US" altLang="zh-CN" sz="1600" dirty="0"/>
              <a:t>500</a:t>
            </a:r>
            <a:r>
              <a:rPr lang="zh-CN" altLang="en-US" sz="1600" dirty="0"/>
              <a:t>万元的二手房以分布在正常值范围内了。</a:t>
            </a:r>
            <a:endParaRPr lang="en-US" altLang="zh-CN" sz="1600" dirty="0"/>
          </a:p>
          <a:p>
            <a:pPr marL="285750" indent="-285750">
              <a:buFont typeface="Arial" panose="020B0604020202020204" pitchFamily="34" charset="0"/>
              <a:buChar char="•"/>
            </a:pPr>
            <a:r>
              <a:rPr lang="zh-CN" altLang="en-US" sz="1600" dirty="0"/>
              <a:t>南京其他各区域二手房价格大部分都集中在</a:t>
            </a:r>
            <a:r>
              <a:rPr lang="en-US" altLang="zh-CN" sz="1600" dirty="0"/>
              <a:t>200~400</a:t>
            </a:r>
            <a:r>
              <a:rPr lang="zh-CN" altLang="en-US" sz="1600" dirty="0"/>
              <a:t>万元之间，下四分位数都十分靠近</a:t>
            </a:r>
            <a:r>
              <a:rPr lang="en-US" altLang="zh-CN" sz="1600" dirty="0"/>
              <a:t>200</a:t>
            </a:r>
            <a:r>
              <a:rPr lang="zh-CN" altLang="en-US" sz="1600" dirty="0"/>
              <a:t>万。</a:t>
            </a:r>
            <a:endParaRPr lang="en-US" altLang="zh-CN" sz="1600" dirty="0"/>
          </a:p>
          <a:p>
            <a:pPr marL="285750" indent="-285750">
              <a:buFont typeface="Arial" panose="020B0604020202020204" pitchFamily="34" charset="0"/>
              <a:buChar char="•"/>
            </a:pPr>
            <a:r>
              <a:rPr lang="zh-CN" altLang="en-US" sz="1600" dirty="0"/>
              <a:t>江宁、栖霞虽然在单价上不高，但总价不低，尤其是近几年房价涨幅比较高的江宁，</a:t>
            </a:r>
            <a:r>
              <a:rPr lang="en-US" altLang="zh-CN" sz="1600" dirty="0"/>
              <a:t>500</a:t>
            </a:r>
            <a:r>
              <a:rPr lang="zh-CN" altLang="en-US" sz="1600" dirty="0"/>
              <a:t>万以上异常值都已经比较多了。</a:t>
            </a:r>
            <a:endParaRPr lang="en-US" altLang="zh-CN" sz="1600" dirty="0"/>
          </a:p>
          <a:p>
            <a:pPr marL="285750" indent="-285750">
              <a:buFont typeface="Arial" panose="020B0604020202020204" pitchFamily="34" charset="0"/>
              <a:buChar char="•"/>
            </a:pPr>
            <a:r>
              <a:rPr lang="zh-CN" altLang="en-US" sz="1600" dirty="0"/>
              <a:t>浦口区总价数据分布最为集中，绝大部分数据都</a:t>
            </a:r>
            <a:r>
              <a:rPr lang="en-US" altLang="zh-CN" sz="1600" dirty="0"/>
              <a:t>200~300</a:t>
            </a:r>
            <a:r>
              <a:rPr lang="zh-CN" altLang="en-US" sz="1600" dirty="0"/>
              <a:t>万区间内。</a:t>
            </a:r>
            <a:endParaRPr lang="en-US" altLang="zh-CN" sz="1600" dirty="0"/>
          </a:p>
        </p:txBody>
      </p:sp>
      <p:pic>
        <p:nvPicPr>
          <p:cNvPr id="8" name="图片 7">
            <a:extLst>
              <a:ext uri="{FF2B5EF4-FFF2-40B4-BE49-F238E27FC236}">
                <a16:creationId xmlns:a16="http://schemas.microsoft.com/office/drawing/2014/main" xmlns="" id="{A062D897-EBC3-4DFA-893D-FE4289656503}"/>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63352" y="2592537"/>
            <a:ext cx="7022646" cy="3986527"/>
          </a:xfrm>
          <a:prstGeom prst="rect">
            <a:avLst/>
          </a:prstGeom>
          <a:noFill/>
          <a:ln>
            <a:noFill/>
          </a:ln>
        </p:spPr>
      </p:pic>
    </p:spTree>
    <p:extLst>
      <p:ext uri="{BB962C8B-B14F-4D97-AF65-F5344CB8AC3E}">
        <p14:creationId xmlns:p14="http://schemas.microsoft.com/office/powerpoint/2010/main" xmlns="" val="4062946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6912768"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南京二手房单价最高</a:t>
            </a:r>
            <a:r>
              <a:rPr lang="en-US" altLang="zh-CN" sz="1600" b="1" dirty="0">
                <a:latin typeface="宋体" panose="02010600030101010101" pitchFamily="2" charset="-122"/>
                <a:ea typeface="宋体" panose="02010600030101010101" pitchFamily="2" charset="-122"/>
              </a:rPr>
              <a:t>Top20</a:t>
            </a:r>
            <a:r>
              <a:rPr lang="zh-CN" altLang="en-US" sz="1600" b="1" dirty="0">
                <a:latin typeface="宋体" panose="02010600030101010101" pitchFamily="2" charset="-122"/>
                <a:ea typeface="宋体" panose="02010600030101010101" pitchFamily="2" charset="-122"/>
              </a:rPr>
              <a:t>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464152" y="2636912"/>
            <a:ext cx="3384376" cy="1754326"/>
          </a:xfrm>
          <a:prstGeom prst="rect">
            <a:avLst/>
          </a:prstGeom>
          <a:noFill/>
        </p:spPr>
        <p:txBody>
          <a:bodyPr wrap="square" rtlCol="0">
            <a:spAutoFit/>
          </a:bodyPr>
          <a:lstStyle/>
          <a:p>
            <a:r>
              <a:rPr lang="zh-CN" altLang="en-US" dirty="0"/>
              <a:t>从图中可以看出：</a:t>
            </a:r>
            <a:endParaRPr lang="en-US" altLang="zh-CN" dirty="0"/>
          </a:p>
          <a:p>
            <a:endParaRPr lang="en-US" altLang="zh-CN" dirty="0"/>
          </a:p>
          <a:p>
            <a:pPr marL="285750" indent="-285750">
              <a:buFont typeface="Arial" panose="020B0604020202020204" pitchFamily="34" charset="0"/>
              <a:buChar char="•"/>
            </a:pPr>
            <a:r>
              <a:rPr lang="zh-CN" altLang="en-US" dirty="0"/>
              <a:t>前</a:t>
            </a:r>
            <a:r>
              <a:rPr lang="en-US" altLang="zh-CN" dirty="0"/>
              <a:t>20</a:t>
            </a:r>
            <a:r>
              <a:rPr lang="zh-CN" altLang="en-US" dirty="0"/>
              <a:t>单价都已经超过</a:t>
            </a:r>
            <a:r>
              <a:rPr lang="en-US" altLang="zh-CN" dirty="0"/>
              <a:t>9</a:t>
            </a:r>
            <a:r>
              <a:rPr lang="zh-CN" altLang="en-US" dirty="0"/>
              <a:t>万，并且都集中在鼓楼区，这也印证了上面箱线图中鼓楼如此多异常值的存在</a:t>
            </a:r>
            <a:endParaRPr lang="en-US" altLang="zh-CN" dirty="0"/>
          </a:p>
        </p:txBody>
      </p:sp>
      <p:pic>
        <p:nvPicPr>
          <p:cNvPr id="7" name="图片 6">
            <a:extLst>
              <a:ext uri="{FF2B5EF4-FFF2-40B4-BE49-F238E27FC236}">
                <a16:creationId xmlns:a16="http://schemas.microsoft.com/office/drawing/2014/main" xmlns="" id="{6EB7B78B-80F8-40C1-8DC2-F6D2FEB4CF13}"/>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35360" y="2636912"/>
            <a:ext cx="6264696" cy="3672408"/>
          </a:xfrm>
          <a:prstGeom prst="rect">
            <a:avLst/>
          </a:prstGeom>
          <a:noFill/>
          <a:ln>
            <a:noFill/>
          </a:ln>
        </p:spPr>
      </p:pic>
    </p:spTree>
    <p:extLst>
      <p:ext uri="{BB962C8B-B14F-4D97-AF65-F5344CB8AC3E}">
        <p14:creationId xmlns:p14="http://schemas.microsoft.com/office/powerpoint/2010/main" xmlns="" val="4091570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01</a:t>
            </a:r>
            <a:endParaRPr lang="zh-CN" altLang="en-US" dirty="0"/>
          </a:p>
        </p:txBody>
      </p:sp>
      <p:sp>
        <p:nvSpPr>
          <p:cNvPr id="3" name="文本占位符 2"/>
          <p:cNvSpPr>
            <a:spLocks noGrp="1"/>
          </p:cNvSpPr>
          <p:nvPr>
            <p:ph type="body" sz="quarter" idx="11"/>
          </p:nvPr>
        </p:nvSpPr>
        <p:spPr/>
        <p:txBody>
          <a:bodyPr/>
          <a:lstStyle/>
          <a:p>
            <a:r>
              <a:rPr lang="en-US" altLang="zh-CN" dirty="0"/>
              <a:t>PART  ONE</a:t>
            </a:r>
            <a:endParaRPr lang="zh-CN" altLang="en-US" dirty="0"/>
          </a:p>
        </p:txBody>
      </p:sp>
      <p:sp>
        <p:nvSpPr>
          <p:cNvPr id="4" name="文本占位符 3"/>
          <p:cNvSpPr>
            <a:spLocks noGrp="1"/>
          </p:cNvSpPr>
          <p:nvPr>
            <p:ph type="body" sz="quarter" idx="12"/>
          </p:nvPr>
        </p:nvSpPr>
        <p:spPr/>
        <p:txBody>
          <a:bodyPr/>
          <a:lstStyle/>
          <a:p>
            <a:r>
              <a:rPr lang="zh-CN" altLang="en-US" dirty="0" smtClean="0"/>
              <a:t>设</a:t>
            </a:r>
            <a:r>
              <a:rPr lang="zh-CN" altLang="en-US" dirty="0" smtClean="0"/>
              <a:t>计简</a:t>
            </a:r>
            <a:r>
              <a:rPr lang="zh-CN" altLang="en-US" dirty="0"/>
              <a:t>介</a:t>
            </a:r>
          </a:p>
        </p:txBody>
      </p:sp>
    </p:spTree>
    <p:extLst>
      <p:ext uri="{BB962C8B-B14F-4D97-AF65-F5344CB8AC3E}">
        <p14:creationId xmlns:p14="http://schemas.microsoft.com/office/powerpoint/2010/main" xmlns="" val="107633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11593288" cy="18209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南京二手房单价热力图如下：                             南京二手房总价热力图如下：</a:t>
            </a:r>
            <a:endParaRPr lang="en-US" altLang="zh-CN" sz="1600" b="1" dirty="0">
              <a:latin typeface="宋体" panose="02010600030101010101" pitchFamily="2" charset="-122"/>
              <a:ea typeface="宋体" panose="02010600030101010101" pitchFamily="2" charset="-122"/>
            </a:endParaRPr>
          </a:p>
          <a:p>
            <a:pPr lvl="1">
              <a:lnSpc>
                <a:spcPct val="120000"/>
              </a:lnSpc>
            </a:pP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891992" y="6093296"/>
            <a:ext cx="10720330" cy="584775"/>
          </a:xfrm>
          <a:prstGeom prst="rect">
            <a:avLst/>
          </a:prstGeom>
          <a:noFill/>
        </p:spPr>
        <p:txBody>
          <a:bodyPr wrap="square" rtlCol="0">
            <a:spAutoFit/>
          </a:bodyPr>
          <a:lstStyle/>
          <a:p>
            <a:r>
              <a:rPr lang="zh-CN" altLang="zh-CN" sz="1600" dirty="0"/>
              <a:t>红色区域代表房源密集度</a:t>
            </a:r>
            <a:r>
              <a:rPr lang="zh-CN" altLang="en-US" sz="1600" dirty="0"/>
              <a:t>高</a:t>
            </a:r>
            <a:r>
              <a:rPr lang="zh-CN" altLang="zh-CN" sz="1600" dirty="0"/>
              <a:t>且房价高的区域。从图中可以看出</a:t>
            </a:r>
            <a:r>
              <a:rPr lang="zh-CN" altLang="zh-CN" sz="1600" b="1" dirty="0"/>
              <a:t>鼓楼、玄武、秦淮</a:t>
            </a:r>
            <a:r>
              <a:rPr lang="zh-CN" altLang="en-US" sz="1600" b="1" dirty="0"/>
              <a:t>和</a:t>
            </a:r>
            <a:r>
              <a:rPr lang="zh-CN" altLang="zh-CN" sz="1600" b="1" dirty="0"/>
              <a:t>建邺上半部分</a:t>
            </a:r>
            <a:r>
              <a:rPr lang="zh-CN" altLang="zh-CN" sz="1600" dirty="0"/>
              <a:t>是密集度最高的区域。这</a:t>
            </a:r>
            <a:r>
              <a:rPr lang="en-US" altLang="zh-CN" sz="1600" dirty="0"/>
              <a:t>4</a:t>
            </a:r>
            <a:r>
              <a:rPr lang="zh-CN" altLang="zh-CN" sz="1600" dirty="0"/>
              <a:t>个区域处于南京市正中心的位置，交通方便，医疗、教育等资源集中，这些因素一起造就了这些区域高价格。</a:t>
            </a:r>
            <a:endParaRPr lang="en-US" altLang="zh-CN" sz="1600" dirty="0"/>
          </a:p>
        </p:txBody>
      </p:sp>
      <p:pic>
        <p:nvPicPr>
          <p:cNvPr id="7" name="图片 6">
            <a:extLst>
              <a:ext uri="{FF2B5EF4-FFF2-40B4-BE49-F238E27FC236}">
                <a16:creationId xmlns:a16="http://schemas.microsoft.com/office/drawing/2014/main" xmlns="" id="{31864C30-F892-4DF0-BB98-BA6B6C2F9CBE}"/>
              </a:ext>
            </a:extLst>
          </p:cNvPr>
          <p:cNvPicPr/>
          <p:nvPr/>
        </p:nvPicPr>
        <p:blipFill>
          <a:blip r:embed="rId2" cstate="print"/>
          <a:stretch>
            <a:fillRect/>
          </a:stretch>
        </p:blipFill>
        <p:spPr>
          <a:xfrm>
            <a:off x="767408" y="2564904"/>
            <a:ext cx="5274310" cy="3336290"/>
          </a:xfrm>
          <a:prstGeom prst="rect">
            <a:avLst/>
          </a:prstGeom>
        </p:spPr>
      </p:pic>
      <p:pic>
        <p:nvPicPr>
          <p:cNvPr id="9" name="图片 8">
            <a:extLst>
              <a:ext uri="{FF2B5EF4-FFF2-40B4-BE49-F238E27FC236}">
                <a16:creationId xmlns:a16="http://schemas.microsoft.com/office/drawing/2014/main" xmlns="" id="{D521FF6C-1BFB-4689-B80A-651A28C40E03}"/>
              </a:ext>
            </a:extLst>
          </p:cNvPr>
          <p:cNvPicPr/>
          <p:nvPr/>
        </p:nvPicPr>
        <p:blipFill>
          <a:blip r:embed="rId3" cstate="print"/>
          <a:stretch>
            <a:fillRect/>
          </a:stretch>
        </p:blipFill>
        <p:spPr>
          <a:xfrm>
            <a:off x="6384032" y="2564904"/>
            <a:ext cx="5274310" cy="3336290"/>
          </a:xfrm>
          <a:prstGeom prst="rect">
            <a:avLst/>
          </a:prstGeom>
        </p:spPr>
      </p:pic>
    </p:spTree>
    <p:extLst>
      <p:ext uri="{BB962C8B-B14F-4D97-AF65-F5344CB8AC3E}">
        <p14:creationId xmlns:p14="http://schemas.microsoft.com/office/powerpoint/2010/main" xmlns="" val="650288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7128792" cy="1525482"/>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南京二手房总价</a:t>
            </a:r>
            <a:r>
              <a:rPr lang="en-US" altLang="zh-CN" sz="1600" b="1" dirty="0">
                <a:latin typeface="宋体" panose="02010600030101010101" pitchFamily="2" charset="-122"/>
                <a:ea typeface="宋体" panose="02010600030101010101" pitchFamily="2" charset="-122"/>
              </a:rPr>
              <a:t>200</a:t>
            </a:r>
            <a:r>
              <a:rPr lang="zh-CN" altLang="en-US" sz="1600" b="1" dirty="0">
                <a:latin typeface="宋体" panose="02010600030101010101" pitchFamily="2" charset="-122"/>
                <a:ea typeface="宋体" panose="02010600030101010101" pitchFamily="2" charset="-122"/>
              </a:rPr>
              <a:t>万以下的区域分布图如下：</a:t>
            </a: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6528048" y="2858439"/>
            <a:ext cx="1504675" cy="2585323"/>
          </a:xfrm>
          <a:prstGeom prst="rect">
            <a:avLst/>
          </a:prstGeom>
          <a:noFill/>
        </p:spPr>
        <p:txBody>
          <a:bodyPr wrap="square" rtlCol="0">
            <a:spAutoFit/>
          </a:bodyPr>
          <a:lstStyle/>
          <a:p>
            <a:r>
              <a:rPr lang="zh-CN" altLang="zh-CN" dirty="0"/>
              <a:t>从图中可以看出</a:t>
            </a:r>
            <a:r>
              <a:rPr lang="zh-CN" altLang="en-US" dirty="0"/>
              <a:t>：</a:t>
            </a:r>
            <a:endParaRPr lang="en-US" altLang="zh-CN" dirty="0"/>
          </a:p>
          <a:p>
            <a:endParaRPr lang="en-US" altLang="zh-CN" dirty="0"/>
          </a:p>
          <a:p>
            <a:r>
              <a:rPr lang="zh-CN" altLang="zh-CN" dirty="0"/>
              <a:t>除了鼓楼区和建邺区有点少，其他区域低于</a:t>
            </a:r>
            <a:r>
              <a:rPr lang="en-US" altLang="zh-CN" dirty="0"/>
              <a:t>200</a:t>
            </a:r>
            <a:r>
              <a:rPr lang="zh-CN" altLang="zh-CN" dirty="0"/>
              <a:t>万的房子还是有的。</a:t>
            </a:r>
            <a:endParaRPr lang="zh-CN" altLang="en-US" dirty="0"/>
          </a:p>
        </p:txBody>
      </p:sp>
      <p:pic>
        <p:nvPicPr>
          <p:cNvPr id="8" name="图片 7">
            <a:extLst>
              <a:ext uri="{FF2B5EF4-FFF2-40B4-BE49-F238E27FC236}">
                <a16:creationId xmlns:a16="http://schemas.microsoft.com/office/drawing/2014/main" xmlns="" id="{EDEEE120-63A5-44E9-87AD-E82C3A0D9416}"/>
              </a:ext>
            </a:extLst>
          </p:cNvPr>
          <p:cNvPicPr/>
          <p:nvPr/>
        </p:nvPicPr>
        <p:blipFill>
          <a:blip r:embed="rId2" cstate="print"/>
          <a:stretch>
            <a:fillRect/>
          </a:stretch>
        </p:blipFill>
        <p:spPr>
          <a:xfrm>
            <a:off x="702565" y="2641756"/>
            <a:ext cx="5274310" cy="3797935"/>
          </a:xfrm>
          <a:prstGeom prst="rect">
            <a:avLst/>
          </a:prstGeom>
        </p:spPr>
      </p:pic>
      <p:pic>
        <p:nvPicPr>
          <p:cNvPr id="9" name="图片 8">
            <a:extLst>
              <a:ext uri="{FF2B5EF4-FFF2-40B4-BE49-F238E27FC236}">
                <a16:creationId xmlns:a16="http://schemas.microsoft.com/office/drawing/2014/main" xmlns="" id="{42282A0E-849E-48F9-A64B-B81855CC9C2E}"/>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9192344" y="1124745"/>
            <a:ext cx="2016224" cy="5733256"/>
          </a:xfrm>
          <a:prstGeom prst="rect">
            <a:avLst/>
          </a:prstGeom>
          <a:noFill/>
          <a:ln>
            <a:noFill/>
          </a:ln>
        </p:spPr>
      </p:pic>
    </p:spTree>
    <p:extLst>
      <p:ext uri="{BB962C8B-B14F-4D97-AF65-F5344CB8AC3E}">
        <p14:creationId xmlns:p14="http://schemas.microsoft.com/office/powerpoint/2010/main" xmlns="" val="2611373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11593288" cy="18209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南京二手房建筑面积分布区间图如下：                      南京各区域二手房平均建筑面积如下：</a:t>
            </a:r>
            <a:endParaRPr lang="en-US" altLang="zh-CN" sz="1600" b="1" dirty="0">
              <a:latin typeface="宋体" panose="02010600030101010101" pitchFamily="2" charset="-122"/>
              <a:ea typeface="宋体" panose="02010600030101010101" pitchFamily="2" charset="-122"/>
            </a:endParaRPr>
          </a:p>
          <a:p>
            <a:pPr lvl="1">
              <a:lnSpc>
                <a:spcPct val="120000"/>
              </a:lnSpc>
            </a:pP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623392" y="5877272"/>
            <a:ext cx="10945216" cy="830997"/>
          </a:xfrm>
          <a:prstGeom prst="rect">
            <a:avLst/>
          </a:prstGeom>
          <a:noFill/>
        </p:spPr>
        <p:txBody>
          <a:bodyPr wrap="square" rtlCol="0">
            <a:spAutoFit/>
          </a:bodyPr>
          <a:lstStyle/>
          <a:p>
            <a:pPr marL="285750" indent="-285750">
              <a:buFont typeface="Arial" panose="020B0604020202020204" pitchFamily="34" charset="0"/>
              <a:buChar char="•"/>
            </a:pPr>
            <a:r>
              <a:rPr lang="zh-CN" altLang="zh-CN" sz="1600" dirty="0"/>
              <a:t>建筑面积</a:t>
            </a:r>
            <a:r>
              <a:rPr lang="en-US" altLang="zh-CN" sz="1600" dirty="0"/>
              <a:t>50~100</a:t>
            </a:r>
            <a:r>
              <a:rPr lang="zh-CN" altLang="zh-CN" sz="1600" dirty="0"/>
              <a:t>区间内房源数量最多，超过了</a:t>
            </a:r>
            <a:r>
              <a:rPr lang="en-US" altLang="zh-CN" sz="1600" dirty="0"/>
              <a:t>10000</a:t>
            </a:r>
            <a:r>
              <a:rPr lang="zh-CN" altLang="zh-CN" sz="1600" dirty="0"/>
              <a:t>套。其次是</a:t>
            </a:r>
            <a:r>
              <a:rPr lang="en-US" altLang="zh-CN" sz="1600" dirty="0"/>
              <a:t>100~150</a:t>
            </a:r>
            <a:r>
              <a:rPr lang="zh-CN" altLang="zh-CN" sz="1600" dirty="0"/>
              <a:t>区间与小于</a:t>
            </a:r>
            <a:r>
              <a:rPr lang="en-US" altLang="zh-CN" sz="1600" dirty="0"/>
              <a:t>50</a:t>
            </a:r>
            <a:r>
              <a:rPr lang="zh-CN" altLang="zh-CN" sz="1600" dirty="0"/>
              <a:t>的区间。</a:t>
            </a:r>
            <a:endParaRPr lang="en-US" altLang="zh-CN" sz="1600" dirty="0"/>
          </a:p>
          <a:p>
            <a:pPr marL="285750" indent="-285750">
              <a:buFont typeface="Arial" panose="020B0604020202020204" pitchFamily="34" charset="0"/>
              <a:buChar char="•"/>
            </a:pPr>
            <a:r>
              <a:rPr lang="zh-CN" altLang="zh-CN" sz="1600" dirty="0"/>
              <a:t>玄武、秦淮、鼓楼这几个单价比较高的老城区平均建筑面积最小，面积</a:t>
            </a:r>
            <a:r>
              <a:rPr lang="en-US" altLang="zh-CN" sz="1600" dirty="0"/>
              <a:t>80</a:t>
            </a:r>
            <a:r>
              <a:rPr lang="zh-CN" altLang="zh-CN" sz="1600" dirty="0"/>
              <a:t>平米左右。反而是江宁、浦口这两个单价最低的区域平均建筑面积最大，面积大小都超过了</a:t>
            </a:r>
            <a:r>
              <a:rPr lang="en-US" altLang="zh-CN" sz="1600" dirty="0"/>
              <a:t>100</a:t>
            </a:r>
            <a:r>
              <a:rPr lang="zh-CN" altLang="zh-CN" sz="1600" dirty="0"/>
              <a:t>平米。</a:t>
            </a:r>
            <a:endParaRPr lang="en-US" altLang="zh-CN" sz="1400" dirty="0"/>
          </a:p>
        </p:txBody>
      </p:sp>
      <p:pic>
        <p:nvPicPr>
          <p:cNvPr id="8" name="图片 7">
            <a:extLst>
              <a:ext uri="{FF2B5EF4-FFF2-40B4-BE49-F238E27FC236}">
                <a16:creationId xmlns:a16="http://schemas.microsoft.com/office/drawing/2014/main" xmlns="" id="{3C0CF95A-DF6D-43CE-A0DE-527E8F23A35D}"/>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16731" y="2636912"/>
            <a:ext cx="5274310" cy="3061970"/>
          </a:xfrm>
          <a:prstGeom prst="rect">
            <a:avLst/>
          </a:prstGeom>
          <a:noFill/>
          <a:ln>
            <a:noFill/>
          </a:ln>
        </p:spPr>
      </p:pic>
      <p:pic>
        <p:nvPicPr>
          <p:cNvPr id="10" name="图片 9">
            <a:extLst>
              <a:ext uri="{FF2B5EF4-FFF2-40B4-BE49-F238E27FC236}">
                <a16:creationId xmlns:a16="http://schemas.microsoft.com/office/drawing/2014/main" xmlns="" id="{0FEAE24C-F3A5-4F52-9A5E-D88AD8284B39}"/>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312024" y="2638917"/>
            <a:ext cx="5400600" cy="3061970"/>
          </a:xfrm>
          <a:prstGeom prst="rect">
            <a:avLst/>
          </a:prstGeom>
          <a:noFill/>
          <a:ln>
            <a:noFill/>
          </a:ln>
        </p:spPr>
      </p:pic>
    </p:spTree>
    <p:extLst>
      <p:ext uri="{BB962C8B-B14F-4D97-AF65-F5344CB8AC3E}">
        <p14:creationId xmlns:p14="http://schemas.microsoft.com/office/powerpoint/2010/main" xmlns="" val="20234363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11593288" cy="18209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4.3 </a:t>
            </a:r>
            <a:r>
              <a:rPr lang="zh-CN" altLang="en-US" sz="3200" b="1" dirty="0">
                <a:latin typeface="宋体" panose="02010600030101010101" pitchFamily="2" charset="-122"/>
                <a:ea typeface="宋体" panose="02010600030101010101" pitchFamily="2" charset="-122"/>
              </a:rPr>
              <a:t>南京二手房基本信息可视化分析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南京二手房总价与建筑面积散点图如下：                      南京二手房单价与建筑面积散点图如下：</a:t>
            </a:r>
            <a:endParaRPr lang="en-US" altLang="zh-CN" sz="1600" b="1" dirty="0">
              <a:latin typeface="宋体" panose="02010600030101010101" pitchFamily="2" charset="-122"/>
              <a:ea typeface="宋体" panose="02010600030101010101" pitchFamily="2" charset="-122"/>
            </a:endParaRPr>
          </a:p>
          <a:p>
            <a:pPr lvl="1">
              <a:lnSpc>
                <a:spcPct val="120000"/>
              </a:lnSpc>
            </a:pP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623392" y="5877272"/>
            <a:ext cx="10945216" cy="738664"/>
          </a:xfrm>
          <a:prstGeom prst="rect">
            <a:avLst/>
          </a:prstGeom>
          <a:noFill/>
        </p:spPr>
        <p:txBody>
          <a:bodyPr wrap="square" rtlCol="0">
            <a:spAutoFit/>
          </a:bodyPr>
          <a:lstStyle/>
          <a:p>
            <a:pPr marL="285750" indent="-285750">
              <a:buFont typeface="Arial" panose="020B0604020202020204" pitchFamily="34" charset="0"/>
              <a:buChar char="•"/>
            </a:pPr>
            <a:r>
              <a:rPr lang="zh-CN" altLang="zh-CN" sz="1400" dirty="0"/>
              <a:t>总价与建筑面积这两个变量符合正相关关系。数据点分布比较集中，大多数都在总价</a:t>
            </a:r>
            <a:r>
              <a:rPr lang="en-US" altLang="zh-CN" sz="1400" dirty="0"/>
              <a:t>0~1500</a:t>
            </a:r>
            <a:r>
              <a:rPr lang="zh-CN" altLang="zh-CN" sz="1400" dirty="0"/>
              <a:t>万元与建筑面积</a:t>
            </a:r>
            <a:r>
              <a:rPr lang="en-US" altLang="zh-CN" sz="1400" dirty="0"/>
              <a:t>0~400</a:t>
            </a:r>
            <a:r>
              <a:rPr lang="zh-CN" altLang="zh-CN" sz="1400" dirty="0"/>
              <a:t>平米这个区域内。</a:t>
            </a:r>
            <a:endParaRPr lang="en-US" altLang="zh-CN" sz="1400" dirty="0"/>
          </a:p>
          <a:p>
            <a:pPr marL="285750" indent="-285750">
              <a:buFont typeface="Arial" panose="020B0604020202020204" pitchFamily="34" charset="0"/>
              <a:buChar char="•"/>
            </a:pPr>
            <a:r>
              <a:rPr lang="zh-CN" altLang="zh-CN" sz="1400" dirty="0"/>
              <a:t>建筑面积与单价并无</a:t>
            </a:r>
            <a:r>
              <a:rPr lang="zh-CN" altLang="en-US" sz="1400" dirty="0"/>
              <a:t>明显</a:t>
            </a:r>
            <a:r>
              <a:rPr lang="zh-CN" altLang="zh-CN" sz="1400" dirty="0"/>
              <a:t>关系，同样样本点分布也较为集中，离散值不多，但单价特别高的房源，建筑面积都不是太大，因为这些房源一般都位于市中心。</a:t>
            </a:r>
            <a:endParaRPr lang="en-US" altLang="zh-CN" sz="1100" dirty="0"/>
          </a:p>
        </p:txBody>
      </p:sp>
      <p:pic>
        <p:nvPicPr>
          <p:cNvPr id="9" name="图片 8">
            <a:extLst>
              <a:ext uri="{FF2B5EF4-FFF2-40B4-BE49-F238E27FC236}">
                <a16:creationId xmlns:a16="http://schemas.microsoft.com/office/drawing/2014/main" xmlns="" id="{FDB37DBD-129F-4F7F-BD63-116D6BFC0845}"/>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83196" y="2621332"/>
            <a:ext cx="5274310" cy="3061970"/>
          </a:xfrm>
          <a:prstGeom prst="rect">
            <a:avLst/>
          </a:prstGeom>
          <a:noFill/>
          <a:ln>
            <a:noFill/>
          </a:ln>
        </p:spPr>
      </p:pic>
      <p:pic>
        <p:nvPicPr>
          <p:cNvPr id="11" name="图片 10">
            <a:extLst>
              <a:ext uri="{FF2B5EF4-FFF2-40B4-BE49-F238E27FC236}">
                <a16:creationId xmlns:a16="http://schemas.microsoft.com/office/drawing/2014/main" xmlns="" id="{C7329245-0039-4A04-87D5-A70A75614721}"/>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399924" y="2621332"/>
            <a:ext cx="5274310" cy="3061970"/>
          </a:xfrm>
          <a:prstGeom prst="rect">
            <a:avLst/>
          </a:prstGeom>
          <a:noFill/>
          <a:ln>
            <a:noFill/>
          </a:ln>
        </p:spPr>
      </p:pic>
    </p:spTree>
    <p:extLst>
      <p:ext uri="{BB962C8B-B14F-4D97-AF65-F5344CB8AC3E}">
        <p14:creationId xmlns:p14="http://schemas.microsoft.com/office/powerpoint/2010/main" xmlns="" val="3678565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11593288" cy="18209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4.4 </a:t>
            </a:r>
            <a:r>
              <a:rPr lang="zh-CN" altLang="en-US" sz="3200" b="1" dirty="0">
                <a:latin typeface="宋体" panose="02010600030101010101" pitchFamily="2" charset="-122"/>
                <a:ea typeface="宋体" panose="02010600030101010101" pitchFamily="2" charset="-122"/>
              </a:rPr>
              <a:t>南京二手房房屋属性可视化分析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南京二手房房屋户型饼状图如下：         南京二手房房屋装修饼状图如下：</a:t>
            </a:r>
            <a:endParaRPr lang="en-US" altLang="zh-CN" sz="1600" b="1" dirty="0">
              <a:latin typeface="宋体" panose="02010600030101010101" pitchFamily="2" charset="-122"/>
              <a:ea typeface="宋体" panose="02010600030101010101" pitchFamily="2" charset="-122"/>
            </a:endParaRPr>
          </a:p>
          <a:p>
            <a:pPr lvl="1">
              <a:lnSpc>
                <a:spcPct val="120000"/>
              </a:lnSpc>
            </a:pP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8688288" y="2595149"/>
            <a:ext cx="2880320" cy="3416320"/>
          </a:xfrm>
          <a:prstGeom prst="rect">
            <a:avLst/>
          </a:prstGeom>
          <a:noFill/>
        </p:spPr>
        <p:txBody>
          <a:bodyPr wrap="square" rtlCol="0">
            <a:spAutoFit/>
          </a:bodyPr>
          <a:lstStyle/>
          <a:p>
            <a:pPr marL="285750" indent="-285750">
              <a:buFont typeface="Arial" panose="020B0604020202020204" pitchFamily="34" charset="0"/>
              <a:buChar char="•"/>
            </a:pPr>
            <a:r>
              <a:rPr lang="en-US" altLang="zh-CN" b="1" dirty="0"/>
              <a:t>2</a:t>
            </a:r>
            <a:r>
              <a:rPr lang="zh-CN" altLang="zh-CN" b="1" dirty="0"/>
              <a:t>室</a:t>
            </a:r>
            <a:r>
              <a:rPr lang="en-US" altLang="zh-CN" b="1" dirty="0"/>
              <a:t>1</a:t>
            </a:r>
            <a:r>
              <a:rPr lang="zh-CN" altLang="zh-CN" b="1" dirty="0"/>
              <a:t>厅</a:t>
            </a:r>
            <a:r>
              <a:rPr lang="zh-CN" altLang="zh-CN" dirty="0"/>
              <a:t>与</a:t>
            </a:r>
            <a:r>
              <a:rPr lang="en-US" altLang="zh-CN" b="1" dirty="0"/>
              <a:t>2</a:t>
            </a:r>
            <a:r>
              <a:rPr lang="zh-CN" altLang="zh-CN" b="1" dirty="0"/>
              <a:t>室</a:t>
            </a:r>
            <a:r>
              <a:rPr lang="en-US" altLang="zh-CN" b="1" dirty="0"/>
              <a:t>2</a:t>
            </a:r>
            <a:r>
              <a:rPr lang="zh-CN" altLang="zh-CN" b="1" dirty="0"/>
              <a:t>厅</a:t>
            </a:r>
            <a:r>
              <a:rPr lang="zh-CN" altLang="zh-CN" dirty="0"/>
              <a:t>作为标准配置，一起占比接近一半。其中</a:t>
            </a:r>
            <a:r>
              <a:rPr lang="en-US" altLang="zh-CN" dirty="0"/>
              <a:t>3</a:t>
            </a:r>
            <a:r>
              <a:rPr lang="zh-CN" altLang="zh-CN" dirty="0"/>
              <a:t>室</a:t>
            </a:r>
            <a:r>
              <a:rPr lang="en-US" altLang="zh-CN" dirty="0"/>
              <a:t>2</a:t>
            </a:r>
            <a:r>
              <a:rPr lang="zh-CN" altLang="zh-CN" dirty="0"/>
              <a:t>厅和</a:t>
            </a:r>
            <a:r>
              <a:rPr lang="en-US" altLang="zh-CN" dirty="0"/>
              <a:t>3</a:t>
            </a:r>
            <a:r>
              <a:rPr lang="zh-CN" altLang="zh-CN" dirty="0"/>
              <a:t>室</a:t>
            </a:r>
            <a:r>
              <a:rPr lang="en-US" altLang="zh-CN" dirty="0"/>
              <a:t>1</a:t>
            </a:r>
            <a:r>
              <a:rPr lang="zh-CN" altLang="zh-CN" dirty="0"/>
              <a:t>厅的房源也占比不少，其他房屋户型的房源占比就比较少了。</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zh-CN" dirty="0"/>
              <a:t>房源全部为二手房的缘故，近</a:t>
            </a:r>
            <a:r>
              <a:rPr lang="en-US" altLang="zh-CN" dirty="0"/>
              <a:t>60%</a:t>
            </a:r>
            <a:r>
              <a:rPr lang="zh-CN" altLang="zh-CN" dirty="0"/>
              <a:t>的房源的房屋装修情况都是写的其他，大家都是自主装修过的。</a:t>
            </a:r>
            <a:endParaRPr lang="en-US" altLang="zh-CN" sz="1400" dirty="0"/>
          </a:p>
        </p:txBody>
      </p:sp>
      <p:pic>
        <p:nvPicPr>
          <p:cNvPr id="9" name="图片 8">
            <a:extLst>
              <a:ext uri="{FF2B5EF4-FFF2-40B4-BE49-F238E27FC236}">
                <a16:creationId xmlns:a16="http://schemas.microsoft.com/office/drawing/2014/main" xmlns="" id="{AAC7C78C-02CE-4428-9D98-95565186F1DB}"/>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23392" y="2644482"/>
            <a:ext cx="3600400" cy="3428542"/>
          </a:xfrm>
          <a:prstGeom prst="rect">
            <a:avLst/>
          </a:prstGeom>
          <a:noFill/>
          <a:ln>
            <a:noFill/>
          </a:ln>
        </p:spPr>
      </p:pic>
      <p:pic>
        <p:nvPicPr>
          <p:cNvPr id="11" name="图片 10">
            <a:extLst>
              <a:ext uri="{FF2B5EF4-FFF2-40B4-BE49-F238E27FC236}">
                <a16:creationId xmlns:a16="http://schemas.microsoft.com/office/drawing/2014/main" xmlns="" id="{5D691682-F9DF-4348-B1D0-51E629BB3317}"/>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799856" y="2650047"/>
            <a:ext cx="3528392" cy="3422977"/>
          </a:xfrm>
          <a:prstGeom prst="rect">
            <a:avLst/>
          </a:prstGeom>
          <a:noFill/>
          <a:ln>
            <a:noFill/>
          </a:ln>
        </p:spPr>
      </p:pic>
    </p:spTree>
    <p:extLst>
      <p:ext uri="{BB962C8B-B14F-4D97-AF65-F5344CB8AC3E}">
        <p14:creationId xmlns:p14="http://schemas.microsoft.com/office/powerpoint/2010/main" xmlns="" val="30745841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04</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数据可视化分析</a:t>
            </a:r>
          </a:p>
        </p:txBody>
      </p:sp>
      <p:sp>
        <p:nvSpPr>
          <p:cNvPr id="23" name="矩形 22"/>
          <p:cNvSpPr/>
          <p:nvPr/>
        </p:nvSpPr>
        <p:spPr>
          <a:xfrm>
            <a:off x="263352" y="1303550"/>
            <a:ext cx="11593288" cy="1820948"/>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4.4 </a:t>
            </a:r>
            <a:r>
              <a:rPr lang="zh-CN" altLang="en-US" sz="3200" b="1" dirty="0">
                <a:latin typeface="宋体" panose="02010600030101010101" pitchFamily="2" charset="-122"/>
                <a:ea typeface="宋体" panose="02010600030101010101" pitchFamily="2" charset="-122"/>
              </a:rPr>
              <a:t>南京二手房房屋属性可视化分析</a:t>
            </a:r>
            <a:endParaRPr lang="en-US" altLang="zh-CN" sz="3200" b="1" dirty="0">
              <a:latin typeface="宋体" panose="02010600030101010101" pitchFamily="2" charset="-122"/>
              <a:ea typeface="宋体" panose="02010600030101010101" pitchFamily="2" charset="-122"/>
            </a:endParaRPr>
          </a:p>
          <a:p>
            <a:pPr lvl="1">
              <a:lnSpc>
                <a:spcPct val="120000"/>
              </a:lnSpc>
            </a:pPr>
            <a:endParaRPr lang="en-US" altLang="zh-CN" sz="1400" b="1" dirty="0">
              <a:latin typeface="宋体" panose="02010600030101010101" pitchFamily="2" charset="-122"/>
              <a:ea typeface="宋体" panose="02010600030101010101" pitchFamily="2" charset="-122"/>
            </a:endParaRPr>
          </a:p>
          <a:p>
            <a:pPr lvl="1">
              <a:lnSpc>
                <a:spcPct val="120000"/>
              </a:lnSpc>
            </a:pPr>
            <a:r>
              <a:rPr lang="zh-CN" altLang="en-US" sz="1600" b="1" dirty="0">
                <a:latin typeface="宋体" panose="02010600030101010101" pitchFamily="2" charset="-122"/>
                <a:ea typeface="宋体" panose="02010600030101010101" pitchFamily="2" charset="-122"/>
              </a:rPr>
              <a:t>南京二手房房屋朝向柱状图如下：                             南京二手房建筑类型饼状图如下：</a:t>
            </a:r>
            <a:endParaRPr lang="en-US" altLang="zh-CN" sz="1600" b="1" dirty="0">
              <a:latin typeface="宋体" panose="02010600030101010101" pitchFamily="2" charset="-122"/>
              <a:ea typeface="宋体" panose="02010600030101010101" pitchFamily="2" charset="-122"/>
            </a:endParaRPr>
          </a:p>
          <a:p>
            <a:pPr lvl="1">
              <a:lnSpc>
                <a:spcPct val="120000"/>
              </a:lnSpc>
            </a:pPr>
            <a:endParaRPr lang="en-US" altLang="zh-CN" sz="1600" b="1" dirty="0">
              <a:latin typeface="宋体" panose="02010600030101010101" pitchFamily="2" charset="-122"/>
              <a:ea typeface="宋体" panose="02010600030101010101" pitchFamily="2" charset="-122"/>
            </a:endParaRPr>
          </a:p>
          <a:p>
            <a:pPr>
              <a:lnSpc>
                <a:spcPct val="120000"/>
              </a:lnSpc>
            </a:pPr>
            <a:endParaRPr lang="en-US" altLang="zh-CN"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67408" y="5873115"/>
            <a:ext cx="10237636" cy="984885"/>
          </a:xfrm>
          <a:prstGeom prst="rect">
            <a:avLst/>
          </a:prstGeom>
          <a:noFill/>
        </p:spPr>
        <p:txBody>
          <a:bodyPr wrap="square" rtlCol="0">
            <a:spAutoFit/>
          </a:bodyPr>
          <a:lstStyle/>
          <a:p>
            <a:pPr marL="285750" indent="-285750">
              <a:buFont typeface="Arial" panose="020B0604020202020204" pitchFamily="34" charset="0"/>
              <a:buChar char="•"/>
            </a:pPr>
            <a:r>
              <a:rPr lang="zh-CN" altLang="zh-CN" sz="1400" dirty="0"/>
              <a:t>只有少数几种的朝向比较多，其余的都非常少，明显属于长尾分布类型（严重偏态）。这也符合我们的认识，房屋朝向一半都是</a:t>
            </a:r>
            <a:r>
              <a:rPr lang="zh-CN" altLang="zh-CN" sz="1400" b="1" dirty="0"/>
              <a:t>坐北朝南</a:t>
            </a:r>
            <a:r>
              <a:rPr lang="zh-CN" altLang="zh-CN" sz="1400" dirty="0"/>
              <a:t>。</a:t>
            </a:r>
            <a:endParaRPr lang="en-US" altLang="zh-CN" sz="1400" dirty="0"/>
          </a:p>
          <a:p>
            <a:pPr marL="285750" indent="-285750">
              <a:buFont typeface="Arial" panose="020B0604020202020204" pitchFamily="34" charset="0"/>
              <a:buChar char="•"/>
            </a:pPr>
            <a:r>
              <a:rPr lang="zh-CN" altLang="zh-CN" sz="1400" dirty="0"/>
              <a:t>房源的建筑类型</a:t>
            </a:r>
            <a:r>
              <a:rPr lang="en-US" altLang="zh-CN" sz="1400" dirty="0"/>
              <a:t>65.6%</a:t>
            </a:r>
            <a:r>
              <a:rPr lang="zh-CN" altLang="zh-CN" sz="1400" dirty="0"/>
              <a:t>都是</a:t>
            </a:r>
            <a:r>
              <a:rPr lang="zh-CN" altLang="zh-CN" sz="1400" b="1" dirty="0"/>
              <a:t>板楼</a:t>
            </a:r>
            <a:r>
              <a:rPr lang="zh-CN" altLang="zh-CN" sz="1400" dirty="0"/>
              <a:t>，现在房地产商喜欢开发的塔楼反而较少，这和南京二手房建筑时间有关都比较久远相符。</a:t>
            </a:r>
          </a:p>
          <a:p>
            <a:pPr marL="285750" indent="-285750">
              <a:buFont typeface="Arial" panose="020B0604020202020204" pitchFamily="34" charset="0"/>
              <a:buChar char="•"/>
            </a:pPr>
            <a:endParaRPr lang="en-US" altLang="zh-CN" sz="1600" dirty="0"/>
          </a:p>
        </p:txBody>
      </p:sp>
      <p:pic>
        <p:nvPicPr>
          <p:cNvPr id="8" name="图片 7">
            <a:extLst>
              <a:ext uri="{FF2B5EF4-FFF2-40B4-BE49-F238E27FC236}">
                <a16:creationId xmlns:a16="http://schemas.microsoft.com/office/drawing/2014/main" xmlns="" id="{0308CCE6-8BE9-4BA2-AD44-15314EC6DA06}"/>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59944" y="2636912"/>
            <a:ext cx="5211165" cy="3222625"/>
          </a:xfrm>
          <a:prstGeom prst="rect">
            <a:avLst/>
          </a:prstGeom>
          <a:noFill/>
          <a:ln>
            <a:noFill/>
          </a:ln>
        </p:spPr>
      </p:pic>
      <p:pic>
        <p:nvPicPr>
          <p:cNvPr id="10" name="图片 9">
            <a:extLst>
              <a:ext uri="{FF2B5EF4-FFF2-40B4-BE49-F238E27FC236}">
                <a16:creationId xmlns:a16="http://schemas.microsoft.com/office/drawing/2014/main" xmlns="" id="{944F494B-1EE5-4F99-87BE-09E9011B8276}"/>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816081" y="2636911"/>
            <a:ext cx="3384376" cy="3222625"/>
          </a:xfrm>
          <a:prstGeom prst="rect">
            <a:avLst/>
          </a:prstGeom>
          <a:noFill/>
          <a:ln>
            <a:noFill/>
          </a:ln>
        </p:spPr>
      </p:pic>
    </p:spTree>
    <p:extLst>
      <p:ext uri="{BB962C8B-B14F-4D97-AF65-F5344CB8AC3E}">
        <p14:creationId xmlns:p14="http://schemas.microsoft.com/office/powerpoint/2010/main" xmlns="" val="26530640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a:t>PART  FIVE  </a:t>
            </a:r>
            <a:endParaRPr lang="zh-CN" altLang="en-US" dirty="0"/>
          </a:p>
        </p:txBody>
      </p:sp>
      <p:sp>
        <p:nvSpPr>
          <p:cNvPr id="4" name="文本占位符 3"/>
          <p:cNvSpPr>
            <a:spLocks noGrp="1"/>
          </p:cNvSpPr>
          <p:nvPr>
            <p:ph type="body" sz="quarter" idx="12"/>
          </p:nvPr>
        </p:nvSpPr>
        <p:spPr/>
        <p:txBody>
          <a:bodyPr/>
          <a:lstStyle/>
          <a:p>
            <a:r>
              <a:rPr lang="zh-CN" altLang="en-US" dirty="0"/>
              <a:t>数据聚类分析</a:t>
            </a:r>
          </a:p>
        </p:txBody>
      </p:sp>
    </p:spTree>
    <p:extLst>
      <p:ext uri="{BB962C8B-B14F-4D97-AF65-F5344CB8AC3E}">
        <p14:creationId xmlns:p14="http://schemas.microsoft.com/office/powerpoint/2010/main" xmlns="" val="2559045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数据聚类分析</a:t>
            </a:r>
          </a:p>
        </p:txBody>
      </p:sp>
      <p:sp>
        <p:nvSpPr>
          <p:cNvPr id="23" name="矩形 22"/>
          <p:cNvSpPr/>
          <p:nvPr/>
        </p:nvSpPr>
        <p:spPr>
          <a:xfrm>
            <a:off x="335360" y="1495951"/>
            <a:ext cx="6912768" cy="604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5.1 K-MEANS</a:t>
            </a:r>
            <a:r>
              <a:rPr lang="zh-CN" altLang="en-US" sz="3200" b="1" dirty="0">
                <a:latin typeface="宋体" panose="02010600030101010101" pitchFamily="2" charset="-122"/>
                <a:ea typeface="宋体" panose="02010600030101010101" pitchFamily="2" charset="-122"/>
              </a:rPr>
              <a:t>算法介绍</a:t>
            </a:r>
            <a:endParaRPr lang="en-US" altLang="zh-CN" sz="1400"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97233" y="2315792"/>
            <a:ext cx="4336654" cy="4031873"/>
          </a:xfrm>
          <a:prstGeom prst="rect">
            <a:avLst/>
          </a:prstGeom>
          <a:noFill/>
        </p:spPr>
        <p:txBody>
          <a:bodyPr wrap="square" rtlCol="0">
            <a:spAutoFit/>
          </a:bodyPr>
          <a:lstStyle/>
          <a:p>
            <a:r>
              <a:rPr lang="en-US" altLang="zh-CN" b="1" dirty="0"/>
              <a:t>1</a:t>
            </a:r>
            <a:r>
              <a:rPr lang="zh-CN" altLang="en-US" b="1" dirty="0"/>
              <a:t>、</a:t>
            </a:r>
            <a:r>
              <a:rPr lang="zh-CN" altLang="zh-CN" b="1" dirty="0"/>
              <a:t>基本原理</a:t>
            </a:r>
          </a:p>
          <a:p>
            <a:r>
              <a:rPr lang="en-US" altLang="zh-CN" dirty="0"/>
              <a:t>k-Means</a:t>
            </a:r>
            <a:r>
              <a:rPr lang="zh-CN" altLang="zh-CN" dirty="0"/>
              <a:t>算法是一种聚类算法，它是一种无监督学习算法，目的是</a:t>
            </a:r>
            <a:r>
              <a:rPr lang="zh-CN" altLang="zh-CN" sz="2000" b="1" dirty="0"/>
              <a:t>将相似的对象归到同一个蔟中</a:t>
            </a:r>
            <a:r>
              <a:rPr lang="zh-CN" altLang="zh-CN" dirty="0"/>
              <a:t>。蔟内的对象越相似，聚类的效果就越好。聚类和分类最大的不同在于，分类的目标事先已知，而聚类则不一样。其产生的结果和分类相同，而只是类别没有预先定义。</a:t>
            </a:r>
            <a:endParaRPr lang="en-US" altLang="zh-CN" dirty="0"/>
          </a:p>
          <a:p>
            <a:endParaRPr lang="en-US" altLang="zh-CN" dirty="0"/>
          </a:p>
          <a:p>
            <a:r>
              <a:rPr lang="en-US" altLang="zh-CN" dirty="0"/>
              <a:t>2</a:t>
            </a:r>
            <a:r>
              <a:rPr lang="zh-CN" altLang="en-US" dirty="0"/>
              <a:t>、</a:t>
            </a:r>
            <a:r>
              <a:rPr lang="zh-CN" altLang="zh-CN" dirty="0"/>
              <a:t>聚类效果判定标准</a:t>
            </a:r>
          </a:p>
          <a:p>
            <a:r>
              <a:rPr lang="zh-CN" altLang="zh-CN" dirty="0"/>
              <a:t>使各个样本与所在簇的质心的均值的误差平方和达到最小，这也是评价</a:t>
            </a:r>
            <a:r>
              <a:rPr lang="en-US" altLang="zh-CN" dirty="0"/>
              <a:t>K-means</a:t>
            </a:r>
            <a:r>
              <a:rPr lang="zh-CN" altLang="zh-CN" dirty="0"/>
              <a:t>算法最后聚类效果的评价标准。</a:t>
            </a:r>
          </a:p>
          <a:p>
            <a:endParaRPr lang="zh-CN" altLang="zh-CN" dirty="0"/>
          </a:p>
        </p:txBody>
      </p:sp>
      <p:sp>
        <p:nvSpPr>
          <p:cNvPr id="10" name="文本框 9">
            <a:extLst>
              <a:ext uri="{FF2B5EF4-FFF2-40B4-BE49-F238E27FC236}">
                <a16:creationId xmlns:a16="http://schemas.microsoft.com/office/drawing/2014/main" xmlns="" id="{4893C70A-7AB5-4976-882A-1CCCA1AF21E6}"/>
              </a:ext>
            </a:extLst>
          </p:cNvPr>
          <p:cNvSpPr txBox="1"/>
          <p:nvPr/>
        </p:nvSpPr>
        <p:spPr>
          <a:xfrm>
            <a:off x="6312024" y="2309684"/>
            <a:ext cx="5090456" cy="3693319"/>
          </a:xfrm>
          <a:prstGeom prst="rect">
            <a:avLst/>
          </a:prstGeom>
          <a:noFill/>
        </p:spPr>
        <p:txBody>
          <a:bodyPr wrap="square" rtlCol="0">
            <a:spAutoFit/>
          </a:bodyPr>
          <a:lstStyle/>
          <a:p>
            <a:r>
              <a:rPr lang="en-US" altLang="zh-CN" dirty="0"/>
              <a:t>3</a:t>
            </a:r>
            <a:r>
              <a:rPr lang="zh-CN" altLang="en-US" dirty="0"/>
              <a:t>、</a:t>
            </a:r>
            <a:r>
              <a:rPr lang="zh-CN" altLang="zh-CN" dirty="0"/>
              <a:t>算法实现步骤</a:t>
            </a:r>
          </a:p>
          <a:p>
            <a:pPr lvl="1"/>
            <a:r>
              <a:rPr lang="en-US" altLang="zh-CN" dirty="0"/>
              <a:t>1</a:t>
            </a:r>
            <a:r>
              <a:rPr lang="zh-CN" altLang="zh-CN" dirty="0"/>
              <a:t>）选定</a:t>
            </a:r>
            <a:r>
              <a:rPr lang="en-US" altLang="zh-CN" dirty="0"/>
              <a:t>k</a:t>
            </a:r>
            <a:r>
              <a:rPr lang="zh-CN" altLang="zh-CN" dirty="0"/>
              <a:t>值</a:t>
            </a:r>
          </a:p>
          <a:p>
            <a:pPr lvl="1"/>
            <a:r>
              <a:rPr lang="en-US" altLang="zh-CN" dirty="0"/>
              <a:t>2</a:t>
            </a:r>
            <a:r>
              <a:rPr lang="zh-CN" altLang="zh-CN" dirty="0"/>
              <a:t>）创建</a:t>
            </a:r>
            <a:r>
              <a:rPr lang="en-US" altLang="zh-CN" dirty="0"/>
              <a:t>k</a:t>
            </a:r>
            <a:r>
              <a:rPr lang="zh-CN" altLang="zh-CN" dirty="0"/>
              <a:t>个点作为</a:t>
            </a:r>
            <a:r>
              <a:rPr lang="en-US" altLang="zh-CN" dirty="0"/>
              <a:t>k</a:t>
            </a:r>
            <a:r>
              <a:rPr lang="zh-CN" altLang="zh-CN" dirty="0"/>
              <a:t>个簇的起始质心。</a:t>
            </a:r>
          </a:p>
          <a:p>
            <a:pPr lvl="1"/>
            <a:r>
              <a:rPr lang="en-US" altLang="zh-CN" dirty="0"/>
              <a:t>3</a:t>
            </a:r>
            <a:r>
              <a:rPr lang="zh-CN" altLang="zh-CN" dirty="0"/>
              <a:t>）分别计算剩下的元素到</a:t>
            </a:r>
            <a:r>
              <a:rPr lang="en-US" altLang="zh-CN" dirty="0"/>
              <a:t>k</a:t>
            </a:r>
            <a:r>
              <a:rPr lang="zh-CN" altLang="zh-CN" dirty="0"/>
              <a:t>个簇中心的相异度（距离），将这些元素分别划归到相异度最低的簇。</a:t>
            </a:r>
          </a:p>
          <a:p>
            <a:pPr lvl="1"/>
            <a:r>
              <a:rPr lang="en-US" altLang="zh-CN" dirty="0"/>
              <a:t>4</a:t>
            </a:r>
            <a:r>
              <a:rPr lang="zh-CN" altLang="zh-CN" dirty="0"/>
              <a:t>）根据聚类结果，重新计算</a:t>
            </a:r>
            <a:r>
              <a:rPr lang="en-US" altLang="zh-CN" dirty="0"/>
              <a:t>k</a:t>
            </a:r>
            <a:r>
              <a:rPr lang="zh-CN" altLang="zh-CN" dirty="0"/>
              <a:t>个簇各自的中心，计算方法是取簇中所有元素各自维度的算术平均值。</a:t>
            </a:r>
          </a:p>
          <a:p>
            <a:pPr lvl="1"/>
            <a:r>
              <a:rPr lang="en-US" altLang="zh-CN" dirty="0"/>
              <a:t>5</a:t>
            </a:r>
            <a:r>
              <a:rPr lang="zh-CN" altLang="zh-CN" dirty="0"/>
              <a:t>）将</a:t>
            </a:r>
            <a:r>
              <a:rPr lang="en-US" altLang="zh-CN" dirty="0"/>
              <a:t>D</a:t>
            </a:r>
            <a:r>
              <a:rPr lang="zh-CN" altLang="zh-CN" dirty="0"/>
              <a:t>中全部元素按照新的中心重新聚类。</a:t>
            </a:r>
          </a:p>
          <a:p>
            <a:pPr lvl="1"/>
            <a:r>
              <a:rPr lang="en-US" altLang="zh-CN" dirty="0"/>
              <a:t>6</a:t>
            </a:r>
            <a:r>
              <a:rPr lang="zh-CN" altLang="zh-CN" dirty="0"/>
              <a:t>）重复第</a:t>
            </a:r>
            <a:r>
              <a:rPr lang="en-US" altLang="zh-CN" dirty="0"/>
              <a:t>5</a:t>
            </a:r>
            <a:r>
              <a:rPr lang="zh-CN" altLang="zh-CN" dirty="0"/>
              <a:t>步，直到聚类结果不再变化。</a:t>
            </a:r>
          </a:p>
          <a:p>
            <a:pPr lvl="1"/>
            <a:r>
              <a:rPr lang="en-US" altLang="zh-CN" dirty="0"/>
              <a:t>7</a:t>
            </a:r>
            <a:r>
              <a:rPr lang="zh-CN" altLang="zh-CN" dirty="0"/>
              <a:t>）最后，输出聚类结果。</a:t>
            </a:r>
          </a:p>
          <a:p>
            <a:endParaRPr lang="zh-CN" altLang="zh-CN" dirty="0"/>
          </a:p>
        </p:txBody>
      </p:sp>
    </p:spTree>
    <p:extLst>
      <p:ext uri="{BB962C8B-B14F-4D97-AF65-F5344CB8AC3E}">
        <p14:creationId xmlns:p14="http://schemas.microsoft.com/office/powerpoint/2010/main" xmlns="" val="2250448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数据聚类分析</a:t>
            </a:r>
          </a:p>
        </p:txBody>
      </p:sp>
      <p:sp>
        <p:nvSpPr>
          <p:cNvPr id="23" name="矩形 22"/>
          <p:cNvSpPr/>
          <p:nvPr/>
        </p:nvSpPr>
        <p:spPr>
          <a:xfrm>
            <a:off x="335360" y="1418703"/>
            <a:ext cx="6912768" cy="604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5.2 </a:t>
            </a:r>
            <a:r>
              <a:rPr lang="zh-CN" altLang="en-US" sz="3200" b="1" dirty="0">
                <a:latin typeface="宋体" panose="02010600030101010101" pitchFamily="2" charset="-122"/>
                <a:ea typeface="宋体" panose="02010600030101010101" pitchFamily="2" charset="-122"/>
              </a:rPr>
              <a:t>聚类结果</a:t>
            </a:r>
            <a:endParaRPr lang="en-US" altLang="zh-CN" sz="1400"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789520" y="2236143"/>
            <a:ext cx="4336654" cy="369332"/>
          </a:xfrm>
          <a:prstGeom prst="rect">
            <a:avLst/>
          </a:prstGeom>
          <a:noFill/>
        </p:spPr>
        <p:txBody>
          <a:bodyPr wrap="square" rtlCol="0">
            <a:spAutoFit/>
          </a:bodyPr>
          <a:lstStyle/>
          <a:p>
            <a:r>
              <a:rPr lang="en-US" altLang="zh-CN" b="1" dirty="0"/>
              <a:t>1</a:t>
            </a:r>
            <a:r>
              <a:rPr lang="zh-CN" altLang="zh-CN" b="1" dirty="0"/>
              <a:t>）聚类结果统计信息如下</a:t>
            </a:r>
          </a:p>
        </p:txBody>
      </p:sp>
      <p:sp>
        <p:nvSpPr>
          <p:cNvPr id="10" name="文本框 9">
            <a:extLst>
              <a:ext uri="{FF2B5EF4-FFF2-40B4-BE49-F238E27FC236}">
                <a16:creationId xmlns:a16="http://schemas.microsoft.com/office/drawing/2014/main" xmlns="" id="{4893C70A-7AB5-4976-882A-1CCCA1AF21E6}"/>
              </a:ext>
            </a:extLst>
          </p:cNvPr>
          <p:cNvSpPr txBox="1"/>
          <p:nvPr/>
        </p:nvSpPr>
        <p:spPr>
          <a:xfrm>
            <a:off x="6744072" y="2236143"/>
            <a:ext cx="5090456" cy="2862322"/>
          </a:xfrm>
          <a:prstGeom prst="rect">
            <a:avLst/>
          </a:prstGeom>
          <a:noFill/>
        </p:spPr>
        <p:txBody>
          <a:bodyPr wrap="square" rtlCol="0">
            <a:spAutoFit/>
          </a:bodyPr>
          <a:lstStyle/>
          <a:p>
            <a:r>
              <a:rPr lang="en-US" altLang="zh-CN" b="1" dirty="0"/>
              <a:t>2</a:t>
            </a:r>
            <a:r>
              <a:rPr lang="zh-CN" altLang="zh-CN" b="1" dirty="0"/>
              <a:t>）聚类结果分组</a:t>
            </a:r>
            <a:r>
              <a:rPr lang="en-US" altLang="zh-CN" b="1" dirty="0"/>
              <a:t>0</a:t>
            </a:r>
            <a:r>
              <a:rPr lang="zh-CN" altLang="zh-CN" b="1" dirty="0"/>
              <a:t>、</a:t>
            </a:r>
            <a:r>
              <a:rPr lang="en-US" altLang="zh-CN" b="1" dirty="0"/>
              <a:t>1</a:t>
            </a:r>
            <a:r>
              <a:rPr lang="zh-CN" altLang="zh-CN" b="1" dirty="0"/>
              <a:t>、</a:t>
            </a:r>
            <a:r>
              <a:rPr lang="en-US" altLang="zh-CN" b="1" dirty="0"/>
              <a:t>2</a:t>
            </a:r>
            <a:r>
              <a:rPr lang="zh-CN" altLang="zh-CN" b="1" dirty="0"/>
              <a:t>、</a:t>
            </a:r>
            <a:r>
              <a:rPr lang="en-US" altLang="zh-CN" b="1" dirty="0"/>
              <a:t>3</a:t>
            </a:r>
            <a:r>
              <a:rPr lang="zh-CN" altLang="zh-CN" b="1" dirty="0"/>
              <a:t>、</a:t>
            </a:r>
            <a:r>
              <a:rPr lang="en-US" altLang="zh-CN" b="1" dirty="0"/>
              <a:t>4</a:t>
            </a:r>
            <a:r>
              <a:rPr lang="zh-CN" altLang="zh-CN" b="1" dirty="0"/>
              <a:t>的区域分布图分别</a:t>
            </a:r>
            <a:r>
              <a:rPr lang="zh-CN" altLang="en-US" b="1" dirty="0"/>
              <a:t>见下页</a:t>
            </a:r>
            <a:r>
              <a:rPr lang="zh-CN" altLang="zh-CN" b="1" dirty="0"/>
              <a:t>。</a:t>
            </a:r>
            <a:endParaRPr lang="en-US" altLang="zh-CN" b="1" dirty="0"/>
          </a:p>
          <a:p>
            <a:endParaRPr lang="zh-CN" altLang="zh-CN" dirty="0"/>
          </a:p>
          <a:p>
            <a:endParaRPr lang="en-US" altLang="zh-CN" dirty="0"/>
          </a:p>
          <a:p>
            <a:endParaRPr lang="en-US" altLang="zh-CN" dirty="0"/>
          </a:p>
          <a:p>
            <a:endParaRPr lang="en-US" altLang="zh-CN" dirty="0"/>
          </a:p>
          <a:p>
            <a:endParaRPr lang="en-US" altLang="zh-CN" dirty="0"/>
          </a:p>
          <a:p>
            <a:r>
              <a:rPr lang="en-US" altLang="zh-CN" b="1" dirty="0"/>
              <a:t>3</a:t>
            </a:r>
            <a:r>
              <a:rPr lang="zh-CN" altLang="zh-CN" b="1" dirty="0"/>
              <a:t>）聚类后的单价与建筑面积散点图和总价与建筑面积散点图见</a:t>
            </a:r>
            <a:r>
              <a:rPr lang="zh-CN" altLang="en-US" b="1" dirty="0"/>
              <a:t>下面。</a:t>
            </a:r>
            <a:endParaRPr lang="zh-CN" altLang="zh-CN" b="1" dirty="0"/>
          </a:p>
          <a:p>
            <a:endParaRPr lang="zh-CN" altLang="zh-CN" dirty="0"/>
          </a:p>
        </p:txBody>
      </p:sp>
      <p:pic>
        <p:nvPicPr>
          <p:cNvPr id="7" name="图片 6">
            <a:extLst>
              <a:ext uri="{FF2B5EF4-FFF2-40B4-BE49-F238E27FC236}">
                <a16:creationId xmlns:a16="http://schemas.microsoft.com/office/drawing/2014/main" xmlns="" id="{733C10B7-6A4E-44B2-9C20-FC896CB2D88C}"/>
              </a:ext>
            </a:extLst>
          </p:cNvPr>
          <p:cNvPicPr/>
          <p:nvPr/>
        </p:nvPicPr>
        <p:blipFill>
          <a:blip r:embed="rId2" cstate="print"/>
          <a:stretch>
            <a:fillRect/>
          </a:stretch>
        </p:blipFill>
        <p:spPr>
          <a:xfrm>
            <a:off x="891247" y="2906832"/>
            <a:ext cx="4988729" cy="1530280"/>
          </a:xfrm>
          <a:prstGeom prst="rect">
            <a:avLst/>
          </a:prstGeom>
        </p:spPr>
      </p:pic>
    </p:spTree>
    <p:extLst>
      <p:ext uri="{BB962C8B-B14F-4D97-AF65-F5344CB8AC3E}">
        <p14:creationId xmlns:p14="http://schemas.microsoft.com/office/powerpoint/2010/main" xmlns="" val="146377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数据聚类分析</a:t>
            </a:r>
          </a:p>
        </p:txBody>
      </p:sp>
      <p:sp>
        <p:nvSpPr>
          <p:cNvPr id="23" name="矩形 22"/>
          <p:cNvSpPr/>
          <p:nvPr/>
        </p:nvSpPr>
        <p:spPr>
          <a:xfrm>
            <a:off x="119336" y="1349949"/>
            <a:ext cx="6912768" cy="604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5.2 </a:t>
            </a:r>
            <a:r>
              <a:rPr lang="zh-CN" altLang="en-US" sz="3200" b="1" dirty="0">
                <a:latin typeface="宋体" panose="02010600030101010101" pitchFamily="2" charset="-122"/>
                <a:ea typeface="宋体" panose="02010600030101010101" pitchFamily="2" charset="-122"/>
              </a:rPr>
              <a:t>聚类结果</a:t>
            </a:r>
            <a:endParaRPr lang="en-US" altLang="zh-CN" sz="1400"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551384" y="1996100"/>
            <a:ext cx="10297144" cy="615553"/>
          </a:xfrm>
          <a:prstGeom prst="rect">
            <a:avLst/>
          </a:prstGeom>
          <a:noFill/>
        </p:spPr>
        <p:txBody>
          <a:bodyPr wrap="square" rtlCol="0">
            <a:spAutoFit/>
          </a:bodyPr>
          <a:lstStyle/>
          <a:p>
            <a:r>
              <a:rPr lang="zh-CN" altLang="en-US" sz="1600" dirty="0"/>
              <a:t>聚类后的单价与建筑面积散点图和总价与建筑面积散点图，聚类前（左边）</a:t>
            </a:r>
            <a:r>
              <a:rPr lang="zh-CN" altLang="zh-CN" sz="1600" dirty="0"/>
              <a:t>和</a:t>
            </a:r>
            <a:r>
              <a:rPr lang="zh-CN" altLang="en-US" sz="1600" dirty="0"/>
              <a:t>聚类后（右边）</a:t>
            </a:r>
            <a:r>
              <a:rPr lang="zh-CN" altLang="zh-CN" sz="1600" dirty="0"/>
              <a:t>的</a:t>
            </a:r>
            <a:r>
              <a:rPr lang="zh-CN" altLang="en-US" sz="1600" dirty="0"/>
              <a:t>散点图</a:t>
            </a:r>
            <a:r>
              <a:rPr lang="zh-CN" altLang="zh-CN" sz="1600" dirty="0"/>
              <a:t>对比如下</a:t>
            </a:r>
          </a:p>
          <a:p>
            <a:endParaRPr lang="zh-CN" altLang="zh-CN" dirty="0"/>
          </a:p>
        </p:txBody>
      </p:sp>
      <p:pic>
        <p:nvPicPr>
          <p:cNvPr id="10" name="图片 9">
            <a:extLst>
              <a:ext uri="{FF2B5EF4-FFF2-40B4-BE49-F238E27FC236}">
                <a16:creationId xmlns:a16="http://schemas.microsoft.com/office/drawing/2014/main" xmlns="" id="{6BA65D40-04A5-41C5-9B47-BD0105FF6565}"/>
              </a:ext>
            </a:extLst>
          </p:cNvPr>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264935" y="2471448"/>
            <a:ext cx="4308988" cy="1989305"/>
          </a:xfrm>
          <a:prstGeom prst="rect">
            <a:avLst/>
          </a:prstGeom>
          <a:noFill/>
          <a:ln>
            <a:noFill/>
          </a:ln>
        </p:spPr>
      </p:pic>
      <p:pic>
        <p:nvPicPr>
          <p:cNvPr id="13" name="图片 12">
            <a:extLst>
              <a:ext uri="{FF2B5EF4-FFF2-40B4-BE49-F238E27FC236}">
                <a16:creationId xmlns:a16="http://schemas.microsoft.com/office/drawing/2014/main" xmlns="" id="{3C3F65E6-D063-4FB5-8517-FD10BC5ED7F5}"/>
              </a:ext>
            </a:extLst>
          </p:cNvPr>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277929" y="4463539"/>
            <a:ext cx="4302935" cy="2179378"/>
          </a:xfrm>
          <a:prstGeom prst="rect">
            <a:avLst/>
          </a:prstGeom>
          <a:noFill/>
          <a:ln>
            <a:noFill/>
          </a:ln>
        </p:spPr>
      </p:pic>
      <p:pic>
        <p:nvPicPr>
          <p:cNvPr id="14" name="图片 13">
            <a:extLst>
              <a:ext uri="{FF2B5EF4-FFF2-40B4-BE49-F238E27FC236}">
                <a16:creationId xmlns:a16="http://schemas.microsoft.com/office/drawing/2014/main" xmlns="" id="{AEA631AD-83D2-4F26-8996-2690ECA89CEE}"/>
              </a:ext>
            </a:extLst>
          </p:cNvPr>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891102" y="4460753"/>
            <a:ext cx="4302935" cy="2179378"/>
          </a:xfrm>
          <a:prstGeom prst="rect">
            <a:avLst/>
          </a:prstGeom>
          <a:noFill/>
          <a:ln>
            <a:noFill/>
          </a:ln>
        </p:spPr>
      </p:pic>
      <p:pic>
        <p:nvPicPr>
          <p:cNvPr id="15" name="图片 14">
            <a:extLst>
              <a:ext uri="{FF2B5EF4-FFF2-40B4-BE49-F238E27FC236}">
                <a16:creationId xmlns:a16="http://schemas.microsoft.com/office/drawing/2014/main" xmlns="" id="{DB21C4F0-BC3F-40E5-B5EC-AD52268852B9}"/>
              </a:ext>
            </a:extLst>
          </p:cNvPr>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891992" y="2467967"/>
            <a:ext cx="4302045" cy="1992786"/>
          </a:xfrm>
          <a:prstGeom prst="rect">
            <a:avLst/>
          </a:prstGeom>
          <a:noFill/>
          <a:ln>
            <a:noFill/>
          </a:ln>
        </p:spPr>
      </p:pic>
    </p:spTree>
    <p:extLst>
      <p:ext uri="{BB962C8B-B14F-4D97-AF65-F5344CB8AC3E}">
        <p14:creationId xmlns:p14="http://schemas.microsoft.com/office/powerpoint/2010/main" xmlns="" val="669769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01</a:t>
            </a:r>
            <a:endParaRPr lang="zh-CN" altLang="en-US" dirty="0"/>
          </a:p>
        </p:txBody>
      </p:sp>
      <p:sp>
        <p:nvSpPr>
          <p:cNvPr id="3" name="文本占位符 2"/>
          <p:cNvSpPr>
            <a:spLocks noGrp="1"/>
          </p:cNvSpPr>
          <p:nvPr>
            <p:ph type="body" sz="quarter" idx="12"/>
          </p:nvPr>
        </p:nvSpPr>
        <p:spPr/>
        <p:txBody>
          <a:bodyPr/>
          <a:lstStyle/>
          <a:p>
            <a:r>
              <a:rPr lang="zh-CN" altLang="en-US" dirty="0" smtClean="0"/>
              <a:t>设计</a:t>
            </a:r>
            <a:r>
              <a:rPr lang="zh-CN" altLang="en-US" dirty="0" smtClean="0"/>
              <a:t>简</a:t>
            </a:r>
            <a:r>
              <a:rPr lang="zh-CN" altLang="en-US" dirty="0"/>
              <a:t>介</a:t>
            </a:r>
          </a:p>
        </p:txBody>
      </p:sp>
      <p:sp>
        <p:nvSpPr>
          <p:cNvPr id="23" name="矩形 22"/>
          <p:cNvSpPr/>
          <p:nvPr/>
        </p:nvSpPr>
        <p:spPr>
          <a:xfrm>
            <a:off x="721688" y="1861071"/>
            <a:ext cx="10604608" cy="3342453"/>
          </a:xfrm>
          <a:prstGeom prst="rect">
            <a:avLst/>
          </a:prstGeom>
        </p:spPr>
        <p:txBody>
          <a:bodyPr wrap="square">
            <a:spAutoFit/>
          </a:bodyPr>
          <a:lstStyle/>
          <a:p>
            <a:pPr>
              <a:lnSpc>
                <a:spcPct val="120000"/>
              </a:lnSpc>
            </a:pPr>
            <a:r>
              <a:rPr lang="en-US" altLang="zh-CN" sz="2400" dirty="0">
                <a:latin typeface="宋体" panose="02010600030101010101" pitchFamily="2" charset="-122"/>
                <a:ea typeface="宋体" panose="02010600030101010101" pitchFamily="2" charset="-122"/>
              </a:rPr>
              <a:t>    </a:t>
            </a:r>
            <a:r>
              <a:rPr lang="zh-CN" altLang="en-US" sz="2400" dirty="0" smtClean="0">
                <a:latin typeface="宋体" panose="02010600030101010101" pitchFamily="2" charset="-122"/>
                <a:ea typeface="宋体" panose="02010600030101010101" pitchFamily="2" charset="-122"/>
              </a:rPr>
              <a:t>本设</a:t>
            </a:r>
            <a:r>
              <a:rPr lang="zh-CN" altLang="en-US" sz="2400" dirty="0">
                <a:latin typeface="宋体" panose="02010600030101010101" pitchFamily="2" charset="-122"/>
                <a:ea typeface="宋体" panose="02010600030101010101" pitchFamily="2" charset="-122"/>
              </a:rPr>
              <a:t>计是一个</a:t>
            </a:r>
            <a:r>
              <a:rPr lang="zh-CN" altLang="en-US" sz="2800" b="1" dirty="0">
                <a:latin typeface="宋体" panose="02010600030101010101" pitchFamily="2" charset="-122"/>
                <a:ea typeface="宋体" panose="02010600030101010101" pitchFamily="2" charset="-122"/>
              </a:rPr>
              <a:t>基于</a:t>
            </a:r>
            <a:r>
              <a:rPr lang="en-US" altLang="zh-CN" sz="2800" b="1" dirty="0">
                <a:latin typeface="宋体" panose="02010600030101010101" pitchFamily="2" charset="-122"/>
                <a:ea typeface="宋体" panose="02010600030101010101" pitchFamily="2" charset="-122"/>
              </a:rPr>
              <a:t>Python</a:t>
            </a:r>
            <a:r>
              <a:rPr lang="zh-CN" altLang="en-US" sz="2800" b="1" dirty="0">
                <a:latin typeface="宋体" panose="02010600030101010101" pitchFamily="2" charset="-122"/>
                <a:ea typeface="宋体" panose="02010600030101010101" pitchFamily="2" charset="-122"/>
              </a:rPr>
              <a:t>的南京二手房数据采集与可视化分析应用程序</a:t>
            </a:r>
            <a:r>
              <a:rPr lang="zh-CN" altLang="en-US" sz="2400" dirty="0">
                <a:latin typeface="宋体" panose="02010600030101010101" pitchFamily="2" charset="-122"/>
                <a:ea typeface="宋体" panose="02010600030101010101" pitchFamily="2" charset="-122"/>
              </a:rPr>
              <a:t>。该程序首先通过网络爬虫采集链家网上所有南京二手房的房源数据，并对采集到的数据进行清洗；然后，对清洗后的数据进行可视化分析，探索隐藏在大量数据背后的规律；最后，采用一个聚类算法对所有二手房数据进行聚类分析，并根据聚类分析的结果，将这些房源大致分类，以对所有数据的概括总结。通过上述分析，可以了解到目前市面上二手房各项基本特征及房源分布情况，为众多的购房者进行购房决策提供了参考。</a:t>
            </a:r>
          </a:p>
        </p:txBody>
      </p:sp>
    </p:spTree>
    <p:extLst>
      <p:ext uri="{BB962C8B-B14F-4D97-AF65-F5344CB8AC3E}">
        <p14:creationId xmlns:p14="http://schemas.microsoft.com/office/powerpoint/2010/main" xmlns="" val="15307341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数据聚类分析</a:t>
            </a:r>
          </a:p>
        </p:txBody>
      </p:sp>
      <p:sp>
        <p:nvSpPr>
          <p:cNvPr id="23" name="矩形 22"/>
          <p:cNvSpPr/>
          <p:nvPr/>
        </p:nvSpPr>
        <p:spPr>
          <a:xfrm>
            <a:off x="119336" y="1251824"/>
            <a:ext cx="6912768" cy="604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5.2 </a:t>
            </a:r>
            <a:r>
              <a:rPr lang="zh-CN" altLang="en-US" sz="3200" b="1" dirty="0">
                <a:latin typeface="宋体" panose="02010600030101010101" pitchFamily="2" charset="-122"/>
                <a:ea typeface="宋体" panose="02010600030101010101" pitchFamily="2" charset="-122"/>
              </a:rPr>
              <a:t>聚类结果</a:t>
            </a:r>
            <a:endParaRPr lang="en-US" altLang="zh-CN" sz="1400" b="1" dirty="0">
              <a:latin typeface="宋体" panose="02010600030101010101" pitchFamily="2" charset="-122"/>
              <a:ea typeface="宋体" panose="02010600030101010101" pitchFamily="2" charset="-122"/>
            </a:endParaRPr>
          </a:p>
        </p:txBody>
      </p:sp>
      <p:pic>
        <p:nvPicPr>
          <p:cNvPr id="11" name="图片 10">
            <a:extLst>
              <a:ext uri="{FF2B5EF4-FFF2-40B4-BE49-F238E27FC236}">
                <a16:creationId xmlns:a16="http://schemas.microsoft.com/office/drawing/2014/main" xmlns="" id="{72F512ED-ED96-491E-8B28-1A9DE8445F19}"/>
              </a:ext>
            </a:extLst>
          </p:cNvPr>
          <p:cNvPicPr/>
          <p:nvPr/>
        </p:nvPicPr>
        <p:blipFill>
          <a:blip r:embed="rId2" cstate="print"/>
          <a:stretch>
            <a:fillRect/>
          </a:stretch>
        </p:blipFill>
        <p:spPr>
          <a:xfrm>
            <a:off x="1105882" y="2035146"/>
            <a:ext cx="4266198" cy="2304256"/>
          </a:xfrm>
          <a:prstGeom prst="rect">
            <a:avLst/>
          </a:prstGeom>
        </p:spPr>
      </p:pic>
      <p:pic>
        <p:nvPicPr>
          <p:cNvPr id="12" name="图片 11">
            <a:extLst>
              <a:ext uri="{FF2B5EF4-FFF2-40B4-BE49-F238E27FC236}">
                <a16:creationId xmlns:a16="http://schemas.microsoft.com/office/drawing/2014/main" xmlns="" id="{645A352D-3F72-4AD6-82DA-AD9A5CB0F914}"/>
              </a:ext>
            </a:extLst>
          </p:cNvPr>
          <p:cNvPicPr/>
          <p:nvPr/>
        </p:nvPicPr>
        <p:blipFill>
          <a:blip r:embed="rId3" cstate="print"/>
          <a:stretch>
            <a:fillRect/>
          </a:stretch>
        </p:blipFill>
        <p:spPr>
          <a:xfrm>
            <a:off x="6622012" y="2025749"/>
            <a:ext cx="4752528" cy="2304256"/>
          </a:xfrm>
          <a:prstGeom prst="rect">
            <a:avLst/>
          </a:prstGeom>
        </p:spPr>
      </p:pic>
      <p:pic>
        <p:nvPicPr>
          <p:cNvPr id="16" name="图片 15">
            <a:extLst>
              <a:ext uri="{FF2B5EF4-FFF2-40B4-BE49-F238E27FC236}">
                <a16:creationId xmlns:a16="http://schemas.microsoft.com/office/drawing/2014/main" xmlns="" id="{BC087473-67B8-494B-AEA5-099EA7AFF28B}"/>
              </a:ext>
            </a:extLst>
          </p:cNvPr>
          <p:cNvPicPr/>
          <p:nvPr/>
        </p:nvPicPr>
        <p:blipFill>
          <a:blip r:embed="rId4" cstate="print"/>
          <a:stretch>
            <a:fillRect/>
          </a:stretch>
        </p:blipFill>
        <p:spPr>
          <a:xfrm>
            <a:off x="55599" y="4377422"/>
            <a:ext cx="4176464" cy="2374424"/>
          </a:xfrm>
          <a:prstGeom prst="rect">
            <a:avLst/>
          </a:prstGeom>
        </p:spPr>
      </p:pic>
      <p:pic>
        <p:nvPicPr>
          <p:cNvPr id="17" name="图片 16">
            <a:extLst>
              <a:ext uri="{FF2B5EF4-FFF2-40B4-BE49-F238E27FC236}">
                <a16:creationId xmlns:a16="http://schemas.microsoft.com/office/drawing/2014/main" xmlns="" id="{05158A47-57F8-456D-BB4D-B312F82C591B}"/>
              </a:ext>
            </a:extLst>
          </p:cNvPr>
          <p:cNvPicPr/>
          <p:nvPr/>
        </p:nvPicPr>
        <p:blipFill>
          <a:blip r:embed="rId5" cstate="print"/>
          <a:stretch>
            <a:fillRect/>
          </a:stretch>
        </p:blipFill>
        <p:spPr>
          <a:xfrm>
            <a:off x="4265097" y="4377422"/>
            <a:ext cx="3694842" cy="2370701"/>
          </a:xfrm>
          <a:prstGeom prst="rect">
            <a:avLst/>
          </a:prstGeom>
        </p:spPr>
      </p:pic>
      <p:pic>
        <p:nvPicPr>
          <p:cNvPr id="18" name="图片 17">
            <a:extLst>
              <a:ext uri="{FF2B5EF4-FFF2-40B4-BE49-F238E27FC236}">
                <a16:creationId xmlns:a16="http://schemas.microsoft.com/office/drawing/2014/main" xmlns="" id="{57EBCF58-0A9E-4FA3-8708-F30CAE9DE4D8}"/>
              </a:ext>
            </a:extLst>
          </p:cNvPr>
          <p:cNvPicPr/>
          <p:nvPr/>
        </p:nvPicPr>
        <p:blipFill>
          <a:blip r:embed="rId6" cstate="print"/>
          <a:stretch>
            <a:fillRect/>
          </a:stretch>
        </p:blipFill>
        <p:spPr>
          <a:xfrm>
            <a:off x="8015534" y="4381093"/>
            <a:ext cx="4176465" cy="2367030"/>
          </a:xfrm>
          <a:prstGeom prst="rect">
            <a:avLst/>
          </a:prstGeom>
        </p:spPr>
      </p:pic>
      <p:sp>
        <p:nvSpPr>
          <p:cNvPr id="5" name="文本框 4">
            <a:extLst>
              <a:ext uri="{FF2B5EF4-FFF2-40B4-BE49-F238E27FC236}">
                <a16:creationId xmlns:a16="http://schemas.microsoft.com/office/drawing/2014/main" xmlns="" id="{135A9796-66A1-40FE-91EF-8B88FE48F0F6}"/>
              </a:ext>
            </a:extLst>
          </p:cNvPr>
          <p:cNvSpPr txBox="1"/>
          <p:nvPr/>
        </p:nvSpPr>
        <p:spPr>
          <a:xfrm>
            <a:off x="3107667" y="1718809"/>
            <a:ext cx="288032" cy="369332"/>
          </a:xfrm>
          <a:prstGeom prst="rect">
            <a:avLst/>
          </a:prstGeom>
          <a:noFill/>
        </p:spPr>
        <p:txBody>
          <a:bodyPr wrap="square" rtlCol="0">
            <a:spAutoFit/>
          </a:bodyPr>
          <a:lstStyle/>
          <a:p>
            <a:r>
              <a:rPr lang="en-US" altLang="zh-CN" b="1" dirty="0"/>
              <a:t>0</a:t>
            </a:r>
            <a:endParaRPr lang="zh-CN" altLang="en-US" b="1" dirty="0"/>
          </a:p>
        </p:txBody>
      </p:sp>
      <p:sp>
        <p:nvSpPr>
          <p:cNvPr id="19" name="文本框 18">
            <a:extLst>
              <a:ext uri="{FF2B5EF4-FFF2-40B4-BE49-F238E27FC236}">
                <a16:creationId xmlns:a16="http://schemas.microsoft.com/office/drawing/2014/main" xmlns="" id="{1373E28B-042C-44EE-81BC-A320EFB0B22B}"/>
              </a:ext>
            </a:extLst>
          </p:cNvPr>
          <p:cNvSpPr txBox="1"/>
          <p:nvPr/>
        </p:nvSpPr>
        <p:spPr>
          <a:xfrm>
            <a:off x="8998276" y="1671939"/>
            <a:ext cx="288032" cy="369332"/>
          </a:xfrm>
          <a:prstGeom prst="rect">
            <a:avLst/>
          </a:prstGeom>
          <a:noFill/>
        </p:spPr>
        <p:txBody>
          <a:bodyPr wrap="square" rtlCol="0">
            <a:spAutoFit/>
          </a:bodyPr>
          <a:lstStyle/>
          <a:p>
            <a:r>
              <a:rPr lang="en-US" altLang="zh-CN" b="1" dirty="0"/>
              <a:t>1</a:t>
            </a:r>
            <a:endParaRPr lang="zh-CN" altLang="en-US" b="1" dirty="0"/>
          </a:p>
        </p:txBody>
      </p:sp>
      <p:sp>
        <p:nvSpPr>
          <p:cNvPr id="20" name="文本框 19">
            <a:extLst>
              <a:ext uri="{FF2B5EF4-FFF2-40B4-BE49-F238E27FC236}">
                <a16:creationId xmlns:a16="http://schemas.microsoft.com/office/drawing/2014/main" xmlns="" id="{53BD5FC3-B8A4-4B5E-B4B3-5DB7B479A1AB}"/>
              </a:ext>
            </a:extLst>
          </p:cNvPr>
          <p:cNvSpPr txBox="1"/>
          <p:nvPr/>
        </p:nvSpPr>
        <p:spPr>
          <a:xfrm>
            <a:off x="385224" y="3982320"/>
            <a:ext cx="288032" cy="369332"/>
          </a:xfrm>
          <a:prstGeom prst="rect">
            <a:avLst/>
          </a:prstGeom>
          <a:noFill/>
        </p:spPr>
        <p:txBody>
          <a:bodyPr wrap="square" rtlCol="0">
            <a:spAutoFit/>
          </a:bodyPr>
          <a:lstStyle/>
          <a:p>
            <a:r>
              <a:rPr lang="en-US" altLang="zh-CN" b="1" dirty="0"/>
              <a:t>2</a:t>
            </a:r>
            <a:endParaRPr lang="zh-CN" altLang="en-US" b="1" dirty="0"/>
          </a:p>
        </p:txBody>
      </p:sp>
      <p:sp>
        <p:nvSpPr>
          <p:cNvPr id="21" name="文本框 20">
            <a:extLst>
              <a:ext uri="{FF2B5EF4-FFF2-40B4-BE49-F238E27FC236}">
                <a16:creationId xmlns:a16="http://schemas.microsoft.com/office/drawing/2014/main" xmlns="" id="{01345B70-F5B9-468D-81D0-BE3A3A344851}"/>
              </a:ext>
            </a:extLst>
          </p:cNvPr>
          <p:cNvSpPr txBox="1"/>
          <p:nvPr/>
        </p:nvSpPr>
        <p:spPr>
          <a:xfrm>
            <a:off x="5884924" y="4011761"/>
            <a:ext cx="288032" cy="369332"/>
          </a:xfrm>
          <a:prstGeom prst="rect">
            <a:avLst/>
          </a:prstGeom>
          <a:noFill/>
        </p:spPr>
        <p:txBody>
          <a:bodyPr wrap="square" rtlCol="0">
            <a:spAutoFit/>
          </a:bodyPr>
          <a:lstStyle/>
          <a:p>
            <a:r>
              <a:rPr lang="en-US" altLang="zh-CN" b="1" dirty="0"/>
              <a:t>3</a:t>
            </a:r>
            <a:endParaRPr lang="zh-CN" altLang="en-US" b="1" dirty="0"/>
          </a:p>
        </p:txBody>
      </p:sp>
      <p:sp>
        <p:nvSpPr>
          <p:cNvPr id="22" name="文本框 21">
            <a:extLst>
              <a:ext uri="{FF2B5EF4-FFF2-40B4-BE49-F238E27FC236}">
                <a16:creationId xmlns:a16="http://schemas.microsoft.com/office/drawing/2014/main" xmlns="" id="{50BBD6CF-BA46-4047-B62C-E48D9CEC0405}"/>
              </a:ext>
            </a:extLst>
          </p:cNvPr>
          <p:cNvSpPr txBox="1"/>
          <p:nvPr/>
        </p:nvSpPr>
        <p:spPr>
          <a:xfrm>
            <a:off x="11628276" y="4011761"/>
            <a:ext cx="288032" cy="369332"/>
          </a:xfrm>
          <a:prstGeom prst="rect">
            <a:avLst/>
          </a:prstGeom>
          <a:noFill/>
        </p:spPr>
        <p:txBody>
          <a:bodyPr wrap="square" rtlCol="0">
            <a:spAutoFit/>
          </a:bodyPr>
          <a:lstStyle/>
          <a:p>
            <a:r>
              <a:rPr lang="en-US" altLang="zh-CN" b="1" dirty="0"/>
              <a:t>4</a:t>
            </a:r>
            <a:endParaRPr lang="zh-CN" altLang="en-US" b="1" dirty="0"/>
          </a:p>
        </p:txBody>
      </p:sp>
      <p:sp>
        <p:nvSpPr>
          <p:cNvPr id="15" name="文本框 14">
            <a:extLst>
              <a:ext uri="{FF2B5EF4-FFF2-40B4-BE49-F238E27FC236}">
                <a16:creationId xmlns:a16="http://schemas.microsoft.com/office/drawing/2014/main" xmlns="" id="{55D99634-AD59-4DB2-9936-06982E3957FA}"/>
              </a:ext>
            </a:extLst>
          </p:cNvPr>
          <p:cNvSpPr txBox="1"/>
          <p:nvPr/>
        </p:nvSpPr>
        <p:spPr>
          <a:xfrm>
            <a:off x="3701735" y="1400531"/>
            <a:ext cx="7362817" cy="369332"/>
          </a:xfrm>
          <a:prstGeom prst="rect">
            <a:avLst/>
          </a:prstGeom>
          <a:noFill/>
        </p:spPr>
        <p:txBody>
          <a:bodyPr wrap="square" rtlCol="0">
            <a:spAutoFit/>
          </a:bodyPr>
          <a:lstStyle/>
          <a:p>
            <a:r>
              <a:rPr lang="zh-CN" altLang="en-US"/>
              <a:t>聚类结果分组</a:t>
            </a:r>
            <a:r>
              <a:rPr lang="en-US" altLang="zh-CN"/>
              <a:t>0</a:t>
            </a:r>
            <a:r>
              <a:rPr lang="zh-CN" altLang="en-US"/>
              <a:t>、</a:t>
            </a:r>
            <a:r>
              <a:rPr lang="en-US" altLang="zh-CN"/>
              <a:t>1</a:t>
            </a:r>
            <a:r>
              <a:rPr lang="zh-CN" altLang="en-US"/>
              <a:t>、</a:t>
            </a:r>
            <a:r>
              <a:rPr lang="en-US" altLang="zh-CN"/>
              <a:t>2</a:t>
            </a:r>
            <a:r>
              <a:rPr lang="zh-CN" altLang="en-US"/>
              <a:t>、</a:t>
            </a:r>
            <a:r>
              <a:rPr lang="en-US" altLang="zh-CN"/>
              <a:t>3</a:t>
            </a:r>
            <a:r>
              <a:rPr lang="zh-CN" altLang="en-US"/>
              <a:t>、</a:t>
            </a:r>
            <a:r>
              <a:rPr lang="en-US" altLang="zh-CN"/>
              <a:t>4</a:t>
            </a:r>
            <a:r>
              <a:rPr lang="zh-CN" altLang="en-US"/>
              <a:t>的区域分布图</a:t>
            </a:r>
            <a:endParaRPr lang="zh-CN" altLang="zh-CN" dirty="0"/>
          </a:p>
        </p:txBody>
      </p:sp>
    </p:spTree>
    <p:extLst>
      <p:ext uri="{BB962C8B-B14F-4D97-AF65-F5344CB8AC3E}">
        <p14:creationId xmlns:p14="http://schemas.microsoft.com/office/powerpoint/2010/main" xmlns="" val="17308259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05</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数据聚类分析</a:t>
            </a:r>
          </a:p>
        </p:txBody>
      </p:sp>
      <p:sp>
        <p:nvSpPr>
          <p:cNvPr id="23" name="矩形 22"/>
          <p:cNvSpPr/>
          <p:nvPr/>
        </p:nvSpPr>
        <p:spPr>
          <a:xfrm>
            <a:off x="335360" y="1418703"/>
            <a:ext cx="6912768" cy="604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5.3 </a:t>
            </a:r>
            <a:r>
              <a:rPr lang="zh-CN" altLang="en-US" sz="3200" b="1" dirty="0">
                <a:latin typeface="宋体" panose="02010600030101010101" pitchFamily="2" charset="-122"/>
                <a:ea typeface="宋体" panose="02010600030101010101" pitchFamily="2" charset="-122"/>
              </a:rPr>
              <a:t>聚类结果分析</a:t>
            </a:r>
            <a:endParaRPr lang="en-US" altLang="zh-CN" sz="1400" b="1"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xmlns="" id="{99D6B1DE-3E44-48EC-B183-4CDD56950BAA}"/>
              </a:ext>
            </a:extLst>
          </p:cNvPr>
          <p:cNvSpPr txBox="1"/>
          <p:nvPr/>
        </p:nvSpPr>
        <p:spPr>
          <a:xfrm>
            <a:off x="338400" y="2268087"/>
            <a:ext cx="6042402" cy="4216539"/>
          </a:xfrm>
          <a:prstGeom prst="rect">
            <a:avLst/>
          </a:prstGeom>
          <a:noFill/>
        </p:spPr>
        <p:txBody>
          <a:bodyPr wrap="square" rtlCol="0">
            <a:spAutoFit/>
          </a:bodyPr>
          <a:lstStyle/>
          <a:p>
            <a:r>
              <a:rPr lang="zh-CN" altLang="zh-CN" b="1" dirty="0"/>
              <a:t>根据聚类结果和我们的经验分析，我们大致可以将这</a:t>
            </a:r>
            <a:r>
              <a:rPr lang="en-US" altLang="zh-CN" b="1" dirty="0"/>
              <a:t>20000</a:t>
            </a:r>
            <a:r>
              <a:rPr lang="zh-CN" altLang="zh-CN" b="1" dirty="0"/>
              <a:t>多套房源分为以下</a:t>
            </a:r>
            <a:r>
              <a:rPr lang="en-US" altLang="zh-CN" b="1" dirty="0"/>
              <a:t>4</a:t>
            </a:r>
            <a:r>
              <a:rPr lang="zh-CN" altLang="zh-CN" b="1" dirty="0"/>
              <a:t>类</a:t>
            </a:r>
            <a:r>
              <a:rPr lang="zh-CN" altLang="zh-CN" dirty="0"/>
              <a:t>：</a:t>
            </a:r>
          </a:p>
          <a:p>
            <a:pPr lvl="1"/>
            <a:endParaRPr lang="en-US" altLang="zh-CN" dirty="0"/>
          </a:p>
          <a:p>
            <a:pPr lvl="1"/>
            <a:r>
              <a:rPr lang="en-US" altLang="zh-CN" sz="1400" dirty="0"/>
              <a:t>a</a:t>
            </a:r>
            <a:r>
              <a:rPr lang="zh-CN" altLang="zh-CN" sz="1400" dirty="0"/>
              <a:t>、大户型（面积大，总价高），属于第</a:t>
            </a:r>
            <a:r>
              <a:rPr lang="en-US" altLang="zh-CN" sz="1400" dirty="0"/>
              <a:t>0</a:t>
            </a:r>
            <a:r>
              <a:rPr lang="zh-CN" altLang="zh-CN" sz="1400" dirty="0"/>
              <a:t>类。平均面积都在</a:t>
            </a:r>
            <a:r>
              <a:rPr lang="en-US" altLang="zh-CN" sz="1400" dirty="0"/>
              <a:t>200</a:t>
            </a:r>
            <a:r>
              <a:rPr lang="zh-CN" altLang="zh-CN" sz="1400" dirty="0"/>
              <a:t>平以上，这种大户型的房源相对数量较少，主要分布在鼓楼、建邺、江宁、栖霞等地（具体可从各类中的区域分布图可知）。</a:t>
            </a:r>
            <a:endParaRPr lang="en-US" altLang="zh-CN" sz="1400" dirty="0"/>
          </a:p>
          <a:p>
            <a:pPr lvl="1"/>
            <a:endParaRPr lang="zh-CN" altLang="zh-CN" sz="1400" dirty="0"/>
          </a:p>
          <a:p>
            <a:pPr lvl="1"/>
            <a:r>
              <a:rPr lang="en-US" altLang="zh-CN" sz="1400" dirty="0"/>
              <a:t>b</a:t>
            </a:r>
            <a:r>
              <a:rPr lang="zh-CN" altLang="zh-CN" sz="1400" dirty="0"/>
              <a:t>、地段型（单价高），属于第</a:t>
            </a:r>
            <a:r>
              <a:rPr lang="en-US" altLang="zh-CN" sz="1400" dirty="0"/>
              <a:t>2</a:t>
            </a:r>
            <a:r>
              <a:rPr lang="zh-CN" altLang="zh-CN" sz="1400" dirty="0"/>
              <a:t>、</a:t>
            </a:r>
            <a:r>
              <a:rPr lang="en-US" altLang="zh-CN" sz="1400" dirty="0"/>
              <a:t>4</a:t>
            </a:r>
            <a:r>
              <a:rPr lang="zh-CN" altLang="zh-CN" sz="1400" dirty="0"/>
              <a:t>类。这种房源围绕南京市中心位置集中分布，地理位置极好，交通方便，主要分布鼓楼、玄武、建邺、建邺等地（具体可从各类中的区域分布图可知）。</a:t>
            </a:r>
            <a:endParaRPr lang="en-US" altLang="zh-CN" sz="1400" dirty="0"/>
          </a:p>
          <a:p>
            <a:pPr lvl="1"/>
            <a:endParaRPr lang="zh-CN" altLang="zh-CN" sz="1400" dirty="0"/>
          </a:p>
          <a:p>
            <a:pPr lvl="1"/>
            <a:r>
              <a:rPr lang="en-US" altLang="zh-CN" sz="1400" dirty="0"/>
              <a:t>c</a:t>
            </a:r>
            <a:r>
              <a:rPr lang="zh-CN" altLang="zh-CN" sz="1400" dirty="0"/>
              <a:t>、大众蜗居型（面积小、价格相对较低、房源多），属于第</a:t>
            </a:r>
            <a:r>
              <a:rPr lang="en-US" altLang="zh-CN" sz="1400" dirty="0"/>
              <a:t>3</a:t>
            </a:r>
            <a:r>
              <a:rPr lang="zh-CN" altLang="zh-CN" sz="1400" dirty="0"/>
              <a:t>类。这类房源分布范围广，主要围绕在各地铁线两边。典型的区域有秦淮、鼓楼、江宁、玄武、浦口等地。</a:t>
            </a:r>
            <a:endParaRPr lang="en-US" altLang="zh-CN" sz="1400" dirty="0"/>
          </a:p>
          <a:p>
            <a:pPr lvl="1"/>
            <a:endParaRPr lang="zh-CN" altLang="zh-CN" sz="1400" dirty="0"/>
          </a:p>
          <a:p>
            <a:pPr lvl="1"/>
            <a:r>
              <a:rPr lang="en-US" altLang="zh-CN" sz="1400" dirty="0"/>
              <a:t>d</a:t>
            </a:r>
            <a:r>
              <a:rPr lang="zh-CN" altLang="zh-CN" sz="1400" dirty="0"/>
              <a:t>、高性价比型（面积相对大，单价低），属于第</a:t>
            </a:r>
            <a:r>
              <a:rPr lang="en-US" altLang="zh-CN" sz="1400" dirty="0"/>
              <a:t>1</a:t>
            </a:r>
            <a:r>
              <a:rPr lang="zh-CN" altLang="zh-CN" sz="1400" dirty="0"/>
              <a:t>类。典型的区域有栖霞、浦口、江宁等地</a:t>
            </a:r>
          </a:p>
          <a:p>
            <a:endParaRPr lang="zh-CN" altLang="zh-CN" b="1" dirty="0"/>
          </a:p>
        </p:txBody>
      </p:sp>
      <p:pic>
        <p:nvPicPr>
          <p:cNvPr id="6" name="图片 5">
            <a:extLst>
              <a:ext uri="{FF2B5EF4-FFF2-40B4-BE49-F238E27FC236}">
                <a16:creationId xmlns:a16="http://schemas.microsoft.com/office/drawing/2014/main" xmlns="" id="{A69A0F3D-842A-47AB-8E58-BE71B490E284}"/>
              </a:ext>
            </a:extLst>
          </p:cNvPr>
          <p:cNvPicPr/>
          <p:nvPr/>
        </p:nvPicPr>
        <p:blipFill>
          <a:blip r:embed="rId2" cstate="print"/>
          <a:stretch>
            <a:fillRect/>
          </a:stretch>
        </p:blipFill>
        <p:spPr>
          <a:xfrm>
            <a:off x="6864871" y="2268087"/>
            <a:ext cx="4988729" cy="1530280"/>
          </a:xfrm>
          <a:prstGeom prst="rect">
            <a:avLst/>
          </a:prstGeom>
        </p:spPr>
      </p:pic>
    </p:spTree>
    <p:extLst>
      <p:ext uri="{BB962C8B-B14F-4D97-AF65-F5344CB8AC3E}">
        <p14:creationId xmlns:p14="http://schemas.microsoft.com/office/powerpoint/2010/main" xmlns="" val="36685393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4"/>
          <p:cNvSpPr>
            <a:spLocks noChangeArrowheads="1"/>
          </p:cNvSpPr>
          <p:nvPr>
            <p:custDataLst>
              <p:tags r:id="rId1"/>
            </p:custDataLst>
          </p:nvPr>
        </p:nvSpPr>
        <p:spPr bwMode="auto">
          <a:xfrm>
            <a:off x="4152900" y="1930400"/>
            <a:ext cx="3848100" cy="1398588"/>
          </a:xfrm>
          <a:prstGeom prst="rect">
            <a:avLst/>
          </a:prstGeom>
          <a:solidFill>
            <a:schemeClr val="accent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Narrow" panose="020B0606020202030204" pitchFamily="34" charset="0"/>
                <a:ea typeface="微软雅黑" panose="020B0503020204020204" pitchFamily="34" charset="-122"/>
              </a:defRPr>
            </a:lvl9pPr>
          </a:lstStyle>
          <a:p>
            <a:pPr algn="ctr" eaLnBrk="1" hangingPunct="1">
              <a:buFont typeface="Arial" panose="020B0604020202020204" pitchFamily="34" charset="0"/>
              <a:buNone/>
              <a:defRPr/>
            </a:pPr>
            <a:r>
              <a:rPr lang="en-US" sz="8000" dirty="0">
                <a:solidFill>
                  <a:srgbClr val="FFFFFF"/>
                </a:solidFill>
              </a:rPr>
              <a:t>THANKS</a:t>
            </a:r>
            <a:endParaRPr lang="zh-CN" altLang="en-US" sz="8000" dirty="0">
              <a:solidFill>
                <a:srgbClr val="FFFFFF"/>
              </a:solidFill>
            </a:endParaRPr>
          </a:p>
        </p:txBody>
      </p:sp>
      <p:cxnSp>
        <p:nvCxnSpPr>
          <p:cNvPr id="3" name="直接连接符 6"/>
          <p:cNvCxnSpPr>
            <a:cxnSpLocks noChangeShapeType="1"/>
          </p:cNvCxnSpPr>
          <p:nvPr>
            <p:custDataLst>
              <p:tags r:id="rId2"/>
            </p:custDataLst>
          </p:nvPr>
        </p:nvCxnSpPr>
        <p:spPr bwMode="auto">
          <a:xfrm>
            <a:off x="4152900" y="3352800"/>
            <a:ext cx="3848100" cy="0"/>
          </a:xfrm>
          <a:prstGeom prst="line">
            <a:avLst/>
          </a:prstGeom>
          <a:noFill/>
          <a:ln w="12700">
            <a:solidFill>
              <a:schemeClr val="accent1">
                <a:lumMod val="60000"/>
                <a:lumOff val="40000"/>
              </a:schemeClr>
            </a:solidFill>
            <a:round/>
            <a:headEnd/>
            <a:tailEnd/>
          </a:ln>
          <a:extLst>
            <a:ext uri="{909E8E84-426E-40DD-AFC4-6F175D3DCCD1}">
              <a14:hiddenFill xmlns:a14="http://schemas.microsoft.com/office/drawing/2010/main" xmlns="">
                <a:noFill/>
              </a14:hiddenFill>
            </a:ext>
          </a:extLst>
        </p:spPr>
      </p:cxnSp>
      <p:cxnSp>
        <p:nvCxnSpPr>
          <p:cNvPr id="4" name="直接连接符 8"/>
          <p:cNvCxnSpPr>
            <a:cxnSpLocks noChangeShapeType="1"/>
          </p:cNvCxnSpPr>
          <p:nvPr>
            <p:custDataLst>
              <p:tags r:id="rId3"/>
            </p:custDataLst>
          </p:nvPr>
        </p:nvCxnSpPr>
        <p:spPr bwMode="auto">
          <a:xfrm>
            <a:off x="2930526" y="5346700"/>
            <a:ext cx="6696075" cy="0"/>
          </a:xfrm>
          <a:prstGeom prst="line">
            <a:avLst/>
          </a:prstGeom>
          <a:noFill/>
          <a:ln w="12700">
            <a:solidFill>
              <a:schemeClr val="accent1">
                <a:lumMod val="40000"/>
                <a:lumOff val="60000"/>
              </a:schemeClr>
            </a:solidFill>
            <a:round/>
            <a:headEnd/>
            <a:tailEnd/>
          </a:ln>
          <a:extLst>
            <a:ext uri="{909E8E84-426E-40DD-AFC4-6F175D3DCCD1}">
              <a14:hiddenFill xmlns:a14="http://schemas.microsoft.com/office/drawing/2010/main" xmlns="">
                <a:noFill/>
              </a14:hiddenFill>
            </a:ext>
          </a:extLst>
        </p:spPr>
      </p:cxnSp>
    </p:spTree>
    <p:extLst>
      <p:ext uri="{BB962C8B-B14F-4D97-AF65-F5344CB8AC3E}">
        <p14:creationId xmlns:p14="http://schemas.microsoft.com/office/powerpoint/2010/main" xmlns="" val="1934310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02</a:t>
            </a:r>
            <a:endParaRPr lang="zh-CN" altLang="en-US" dirty="0"/>
          </a:p>
        </p:txBody>
      </p:sp>
      <p:sp>
        <p:nvSpPr>
          <p:cNvPr id="3" name="文本占位符 2"/>
          <p:cNvSpPr>
            <a:spLocks noGrp="1"/>
          </p:cNvSpPr>
          <p:nvPr>
            <p:ph type="body" sz="quarter" idx="11"/>
          </p:nvPr>
        </p:nvSpPr>
        <p:spPr/>
        <p:txBody>
          <a:bodyPr/>
          <a:lstStyle/>
          <a:p>
            <a:r>
              <a:rPr lang="en-US" altLang="zh-CN" dirty="0"/>
              <a:t>PART  TWO</a:t>
            </a:r>
            <a:endParaRPr lang="zh-CN" altLang="en-US" dirty="0"/>
          </a:p>
        </p:txBody>
      </p:sp>
      <p:sp>
        <p:nvSpPr>
          <p:cNvPr id="4" name="文本占位符 3"/>
          <p:cNvSpPr>
            <a:spLocks noGrp="1"/>
          </p:cNvSpPr>
          <p:nvPr>
            <p:ph type="body" sz="quarter" idx="12"/>
          </p:nvPr>
        </p:nvSpPr>
        <p:spPr/>
        <p:txBody>
          <a:bodyPr/>
          <a:lstStyle/>
          <a:p>
            <a:r>
              <a:rPr lang="zh-CN" altLang="en-US" dirty="0"/>
              <a:t>应用技术</a:t>
            </a:r>
          </a:p>
        </p:txBody>
      </p:sp>
    </p:spTree>
    <p:extLst>
      <p:ext uri="{BB962C8B-B14F-4D97-AF65-F5344CB8AC3E}">
        <p14:creationId xmlns:p14="http://schemas.microsoft.com/office/powerpoint/2010/main" xmlns="" val="4126853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02</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应用技术简介</a:t>
            </a:r>
          </a:p>
        </p:txBody>
      </p:sp>
      <p:sp>
        <p:nvSpPr>
          <p:cNvPr id="23" name="矩形 22"/>
          <p:cNvSpPr/>
          <p:nvPr/>
        </p:nvSpPr>
        <p:spPr>
          <a:xfrm>
            <a:off x="767408" y="1556792"/>
            <a:ext cx="6048672" cy="5056384"/>
          </a:xfrm>
          <a:prstGeom prst="rect">
            <a:avLst/>
          </a:prstGeom>
        </p:spPr>
        <p:txBody>
          <a:bodyPr wrap="square">
            <a:spAutoFit/>
          </a:bodyPr>
          <a:lstStyle/>
          <a:p>
            <a:pPr>
              <a:lnSpc>
                <a:spcPct val="120000"/>
              </a:lnSpc>
            </a:pPr>
            <a:r>
              <a:rPr lang="zh-CN" altLang="en-US" sz="3200" b="1" dirty="0">
                <a:latin typeface="宋体" panose="02010600030101010101" pitchFamily="2" charset="-122"/>
                <a:ea typeface="宋体" panose="02010600030101010101" pitchFamily="2" charset="-122"/>
              </a:rPr>
              <a:t>主要应用技术有：</a:t>
            </a: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r>
              <a:rPr lang="en-US" altLang="zh-CN" sz="2400" dirty="0">
                <a:latin typeface="黑体" panose="02010609060101010101" pitchFamily="49" charset="-122"/>
                <a:ea typeface="黑体" panose="02010609060101010101" pitchFamily="49" charset="-122"/>
              </a:rPr>
              <a:t>    1</a:t>
            </a:r>
            <a:r>
              <a:rPr lang="zh-CN" altLang="en-US" sz="2400" dirty="0">
                <a:latin typeface="黑体" panose="02010609060101010101" pitchFamily="49" charset="-122"/>
                <a:ea typeface="黑体" panose="02010609060101010101" pitchFamily="49" charset="-122"/>
              </a:rPr>
              <a:t>）</a:t>
            </a:r>
            <a:r>
              <a:rPr lang="en-US" altLang="zh-CN" sz="2400" dirty="0">
                <a:latin typeface="黑体" panose="02010609060101010101" pitchFamily="49" charset="-122"/>
                <a:ea typeface="黑体" panose="02010609060101010101" pitchFamily="49" charset="-122"/>
              </a:rPr>
              <a:t>Python</a:t>
            </a:r>
            <a:r>
              <a:rPr lang="zh-CN" altLang="en-US" sz="2400" dirty="0">
                <a:latin typeface="黑体" panose="02010609060101010101" pitchFamily="49" charset="-122"/>
                <a:ea typeface="黑体" panose="02010609060101010101" pitchFamily="49" charset="-122"/>
              </a:rPr>
              <a:t>网络爬虫技术</a:t>
            </a:r>
            <a:endParaRPr lang="en-US" altLang="zh-CN" sz="2400" dirty="0">
              <a:latin typeface="黑体" panose="02010609060101010101" pitchFamily="49" charset="-122"/>
              <a:ea typeface="黑体" panose="02010609060101010101" pitchFamily="49" charset="-122"/>
            </a:endParaRPr>
          </a:p>
          <a:p>
            <a:pPr marL="1257300" lvl="2" indent="-342900">
              <a:lnSpc>
                <a:spcPct val="120000"/>
              </a:lnSpc>
              <a:buFont typeface="Arial" panose="020B0604020202020204" pitchFamily="34" charset="0"/>
              <a:buChar char="•"/>
            </a:pPr>
            <a:r>
              <a:rPr lang="en-US" altLang="zh-CN" sz="2400" dirty="0">
                <a:latin typeface="黑体" panose="02010609060101010101" pitchFamily="49" charset="-122"/>
                <a:ea typeface="黑体" panose="02010609060101010101" pitchFamily="49" charset="-122"/>
              </a:rPr>
              <a:t>Requests</a:t>
            </a:r>
          </a:p>
          <a:p>
            <a:pPr marL="1257300" lvl="2" indent="-342900">
              <a:lnSpc>
                <a:spcPct val="120000"/>
              </a:lnSpc>
              <a:buFont typeface="Arial" panose="020B0604020202020204" pitchFamily="34" charset="0"/>
              <a:buChar char="•"/>
            </a:pPr>
            <a:r>
              <a:rPr lang="en-US" altLang="zh-CN" sz="2400" dirty="0" err="1">
                <a:latin typeface="黑体" panose="02010609060101010101" pitchFamily="49" charset="-122"/>
                <a:ea typeface="黑体" panose="02010609060101010101" pitchFamily="49" charset="-122"/>
              </a:rPr>
              <a:t>Beautifulsoup</a:t>
            </a:r>
            <a:endParaRPr lang="zh-CN" altLang="en-US" sz="2400" dirty="0">
              <a:latin typeface="黑体" panose="02010609060101010101" pitchFamily="49" charset="-122"/>
              <a:ea typeface="黑体" panose="02010609060101010101" pitchFamily="49" charset="-122"/>
            </a:endParaRPr>
          </a:p>
          <a:p>
            <a:pPr>
              <a:lnSpc>
                <a:spcPct val="120000"/>
              </a:lnSpc>
            </a:pPr>
            <a:r>
              <a:rPr lang="en-US" altLang="zh-CN" sz="2400" dirty="0">
                <a:latin typeface="黑体" panose="02010609060101010101" pitchFamily="49" charset="-122"/>
                <a:ea typeface="黑体" panose="02010609060101010101" pitchFamily="49" charset="-122"/>
              </a:rPr>
              <a:t>    2</a:t>
            </a:r>
            <a:r>
              <a:rPr lang="zh-CN" altLang="en-US" sz="2400" dirty="0">
                <a:latin typeface="黑体" panose="02010609060101010101" pitchFamily="49" charset="-122"/>
                <a:ea typeface="黑体" panose="02010609060101010101" pitchFamily="49" charset="-122"/>
              </a:rPr>
              <a:t>）</a:t>
            </a:r>
            <a:r>
              <a:rPr lang="en-US" altLang="zh-CN" sz="2400" dirty="0">
                <a:latin typeface="黑体" panose="02010609060101010101" pitchFamily="49" charset="-122"/>
                <a:ea typeface="黑体" panose="02010609060101010101" pitchFamily="49" charset="-122"/>
              </a:rPr>
              <a:t>Python</a:t>
            </a:r>
            <a:r>
              <a:rPr lang="zh-CN" altLang="en-US" sz="2400" dirty="0">
                <a:latin typeface="黑体" panose="02010609060101010101" pitchFamily="49" charset="-122"/>
                <a:ea typeface="黑体" panose="02010609060101010101" pitchFamily="49" charset="-122"/>
              </a:rPr>
              <a:t>数据分析技术</a:t>
            </a:r>
            <a:endParaRPr lang="en-US" altLang="zh-CN" sz="2400" dirty="0">
              <a:latin typeface="黑体" panose="02010609060101010101" pitchFamily="49" charset="-122"/>
              <a:ea typeface="黑体" panose="02010609060101010101" pitchFamily="49" charset="-122"/>
            </a:endParaRPr>
          </a:p>
          <a:p>
            <a:pPr marL="1257300" lvl="2" indent="-342900">
              <a:lnSpc>
                <a:spcPct val="120000"/>
              </a:lnSpc>
              <a:buFont typeface="Arial" panose="020B0604020202020204" pitchFamily="34" charset="0"/>
              <a:buChar char="•"/>
            </a:pPr>
            <a:r>
              <a:rPr lang="en-US" altLang="zh-CN" sz="2400" dirty="0" err="1">
                <a:latin typeface="黑体" panose="02010609060101010101" pitchFamily="49" charset="-122"/>
                <a:ea typeface="黑体" panose="02010609060101010101" pitchFamily="49" charset="-122"/>
              </a:rPr>
              <a:t>Numpy</a:t>
            </a:r>
            <a:endParaRPr lang="en-US" altLang="zh-CN" sz="2400" dirty="0">
              <a:latin typeface="黑体" panose="02010609060101010101" pitchFamily="49" charset="-122"/>
              <a:ea typeface="黑体" panose="02010609060101010101" pitchFamily="49" charset="-122"/>
            </a:endParaRPr>
          </a:p>
          <a:p>
            <a:pPr marL="1257300" lvl="2" indent="-342900">
              <a:lnSpc>
                <a:spcPct val="120000"/>
              </a:lnSpc>
              <a:buFont typeface="Arial" panose="020B0604020202020204" pitchFamily="34" charset="0"/>
              <a:buChar char="•"/>
            </a:pPr>
            <a:r>
              <a:rPr lang="en-US" altLang="zh-CN" sz="2400" dirty="0">
                <a:latin typeface="黑体" panose="02010609060101010101" pitchFamily="49" charset="-122"/>
                <a:ea typeface="黑体" panose="02010609060101010101" pitchFamily="49" charset="-122"/>
              </a:rPr>
              <a:t>Matplotlib</a:t>
            </a:r>
          </a:p>
          <a:p>
            <a:pPr marL="1257300" lvl="2" indent="-342900">
              <a:lnSpc>
                <a:spcPct val="120000"/>
              </a:lnSpc>
              <a:buFont typeface="Arial" panose="020B0604020202020204" pitchFamily="34" charset="0"/>
              <a:buChar char="•"/>
            </a:pPr>
            <a:r>
              <a:rPr lang="en-US" altLang="zh-CN" sz="2400" dirty="0">
                <a:latin typeface="黑体" panose="02010609060101010101" pitchFamily="49" charset="-122"/>
                <a:ea typeface="黑体" panose="02010609060101010101" pitchFamily="49" charset="-122"/>
              </a:rPr>
              <a:t>Pandas</a:t>
            </a:r>
            <a:endParaRPr lang="zh-CN" altLang="en-US" sz="2400" dirty="0">
              <a:latin typeface="黑体" panose="02010609060101010101" pitchFamily="49" charset="-122"/>
              <a:ea typeface="黑体" panose="02010609060101010101" pitchFamily="49" charset="-122"/>
            </a:endParaRPr>
          </a:p>
          <a:p>
            <a:pPr>
              <a:lnSpc>
                <a:spcPct val="120000"/>
              </a:lnSpc>
            </a:pPr>
            <a:r>
              <a:rPr lang="en-US" altLang="zh-CN" sz="2400" dirty="0">
                <a:latin typeface="黑体" panose="02010609060101010101" pitchFamily="49" charset="-122"/>
                <a:ea typeface="黑体" panose="02010609060101010101" pitchFamily="49" charset="-122"/>
              </a:rPr>
              <a:t>    </a:t>
            </a: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p:txBody>
      </p:sp>
      <p:sp>
        <p:nvSpPr>
          <p:cNvPr id="5" name="矩形 4">
            <a:extLst>
              <a:ext uri="{FF2B5EF4-FFF2-40B4-BE49-F238E27FC236}">
                <a16:creationId xmlns:a16="http://schemas.microsoft.com/office/drawing/2014/main" xmlns="" id="{C38D71BA-26EE-44E7-BE98-679E423272DF}"/>
              </a:ext>
            </a:extLst>
          </p:cNvPr>
          <p:cNvSpPr/>
          <p:nvPr/>
        </p:nvSpPr>
        <p:spPr>
          <a:xfrm>
            <a:off x="5735960" y="1556792"/>
            <a:ext cx="6048672" cy="3726789"/>
          </a:xfrm>
          <a:prstGeom prst="rect">
            <a:avLst/>
          </a:prstGeom>
        </p:spPr>
        <p:txBody>
          <a:bodyPr wrap="square">
            <a:spAutoFit/>
          </a:bodyPr>
          <a:lstStyle/>
          <a:p>
            <a:pPr>
              <a:lnSpc>
                <a:spcPct val="120000"/>
              </a:lnSpc>
            </a:pP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r>
              <a:rPr lang="en-US" altLang="zh-CN" sz="2400" dirty="0">
                <a:latin typeface="黑体" panose="02010609060101010101" pitchFamily="49" charset="-122"/>
                <a:ea typeface="黑体" panose="02010609060101010101" pitchFamily="49" charset="-122"/>
              </a:rPr>
              <a:t>    3</a:t>
            </a:r>
            <a:r>
              <a:rPr lang="zh-CN" altLang="en-US" sz="2400" dirty="0">
                <a:latin typeface="黑体" panose="02010609060101010101" pitchFamily="49" charset="-122"/>
                <a:ea typeface="黑体" panose="02010609060101010101" pitchFamily="49" charset="-122"/>
              </a:rPr>
              <a:t>）</a:t>
            </a:r>
            <a:r>
              <a:rPr lang="en-US" altLang="zh-CN" sz="2400" dirty="0">
                <a:latin typeface="黑体" panose="02010609060101010101" pitchFamily="49" charset="-122"/>
                <a:ea typeface="黑体" panose="02010609060101010101" pitchFamily="49" charset="-122"/>
              </a:rPr>
              <a:t>k-means</a:t>
            </a:r>
            <a:r>
              <a:rPr lang="zh-CN" altLang="en-US" sz="2400" dirty="0">
                <a:latin typeface="黑体" panose="02010609060101010101" pitchFamily="49" charset="-122"/>
                <a:ea typeface="黑体" panose="02010609060101010101" pitchFamily="49" charset="-122"/>
              </a:rPr>
              <a:t>聚类算法</a:t>
            </a:r>
            <a:endParaRPr lang="en-US" altLang="zh-CN" sz="2400" dirty="0">
              <a:latin typeface="黑体" panose="02010609060101010101" pitchFamily="49" charset="-122"/>
              <a:ea typeface="黑体" panose="02010609060101010101" pitchFamily="49" charset="-122"/>
            </a:endParaRPr>
          </a:p>
          <a:p>
            <a:pPr>
              <a:lnSpc>
                <a:spcPct val="120000"/>
              </a:lnSpc>
            </a:pPr>
            <a:endParaRPr lang="en-US" altLang="zh-CN" sz="2400" dirty="0">
              <a:latin typeface="黑体" panose="02010609060101010101" pitchFamily="49" charset="-122"/>
              <a:ea typeface="黑体" panose="02010609060101010101" pitchFamily="49" charset="-122"/>
            </a:endParaRPr>
          </a:p>
          <a:p>
            <a:pPr>
              <a:lnSpc>
                <a:spcPct val="120000"/>
              </a:lnSpc>
            </a:pPr>
            <a:endParaRPr lang="zh-CN" altLang="en-US" sz="2400" dirty="0">
              <a:latin typeface="黑体" panose="02010609060101010101" pitchFamily="49" charset="-122"/>
              <a:ea typeface="黑体" panose="02010609060101010101" pitchFamily="49" charset="-122"/>
            </a:endParaRPr>
          </a:p>
          <a:p>
            <a:pPr>
              <a:lnSpc>
                <a:spcPct val="120000"/>
              </a:lnSpc>
            </a:pPr>
            <a:r>
              <a:rPr lang="en-US" altLang="zh-CN" sz="2400" dirty="0">
                <a:latin typeface="黑体" panose="02010609060101010101" pitchFamily="49" charset="-122"/>
                <a:ea typeface="黑体" panose="02010609060101010101" pitchFamily="49" charset="-122"/>
              </a:rPr>
              <a:t>    4</a:t>
            </a:r>
            <a:r>
              <a:rPr lang="zh-CN" altLang="en-US" sz="2400" dirty="0">
                <a:latin typeface="黑体" panose="02010609060101010101" pitchFamily="49" charset="-122"/>
                <a:ea typeface="黑体" panose="02010609060101010101" pitchFamily="49" charset="-122"/>
              </a:rPr>
              <a:t>）高德地图开发者应用</a:t>
            </a:r>
            <a:r>
              <a:rPr lang="en-US" altLang="zh-CN" sz="2400" dirty="0">
                <a:latin typeface="黑体" panose="02010609060101010101" pitchFamily="49" charset="-122"/>
                <a:ea typeface="黑体" panose="02010609060101010101" pitchFamily="49" charset="-122"/>
              </a:rPr>
              <a:t>JS API</a:t>
            </a: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xmlns="" val="2464483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03</a:t>
            </a:r>
            <a:endParaRPr lang="zh-CN" altLang="en-US" dirty="0"/>
          </a:p>
        </p:txBody>
      </p:sp>
      <p:sp>
        <p:nvSpPr>
          <p:cNvPr id="3" name="文本占位符 2"/>
          <p:cNvSpPr>
            <a:spLocks noGrp="1"/>
          </p:cNvSpPr>
          <p:nvPr>
            <p:ph type="body" sz="quarter" idx="11"/>
          </p:nvPr>
        </p:nvSpPr>
        <p:spPr>
          <a:xfrm>
            <a:off x="4915406" y="3890952"/>
            <a:ext cx="2340139" cy="496824"/>
          </a:xfrm>
        </p:spPr>
        <p:txBody>
          <a:bodyPr/>
          <a:lstStyle/>
          <a:p>
            <a:r>
              <a:rPr lang="en-US" altLang="zh-CN" dirty="0"/>
              <a:t>PART  THREE</a:t>
            </a:r>
            <a:endParaRPr lang="zh-CN" altLang="en-US" dirty="0"/>
          </a:p>
        </p:txBody>
      </p:sp>
      <p:sp>
        <p:nvSpPr>
          <p:cNvPr id="4" name="文本占位符 3"/>
          <p:cNvSpPr>
            <a:spLocks noGrp="1"/>
          </p:cNvSpPr>
          <p:nvPr>
            <p:ph type="body" sz="quarter" idx="12"/>
          </p:nvPr>
        </p:nvSpPr>
        <p:spPr/>
        <p:txBody>
          <a:bodyPr/>
          <a:lstStyle/>
          <a:p>
            <a:r>
              <a:rPr lang="zh-CN" altLang="en-US" dirty="0"/>
              <a:t>数据采集及清洗</a:t>
            </a:r>
          </a:p>
        </p:txBody>
      </p:sp>
    </p:spTree>
    <p:extLst>
      <p:ext uri="{BB962C8B-B14F-4D97-AF65-F5344CB8AC3E}">
        <p14:creationId xmlns:p14="http://schemas.microsoft.com/office/powerpoint/2010/main" xmlns="" val="69533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03</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数据采集</a:t>
            </a:r>
          </a:p>
        </p:txBody>
      </p:sp>
      <p:sp>
        <p:nvSpPr>
          <p:cNvPr id="23" name="矩形 22"/>
          <p:cNvSpPr/>
          <p:nvPr/>
        </p:nvSpPr>
        <p:spPr>
          <a:xfrm>
            <a:off x="695400" y="1772816"/>
            <a:ext cx="8542664" cy="919867"/>
          </a:xfrm>
          <a:prstGeom prst="rect">
            <a:avLst/>
          </a:prstGeom>
        </p:spPr>
        <p:txBody>
          <a:bodyPr wrap="square">
            <a:spAutoFit/>
          </a:bodyPr>
          <a:lstStyle/>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p:txBody>
      </p:sp>
      <p:sp>
        <p:nvSpPr>
          <p:cNvPr id="4" name="矩形 3">
            <a:extLst>
              <a:ext uri="{FF2B5EF4-FFF2-40B4-BE49-F238E27FC236}">
                <a16:creationId xmlns:a16="http://schemas.microsoft.com/office/drawing/2014/main" xmlns="" id="{B08E6474-CF18-4707-AAF7-F57227628F91}"/>
              </a:ext>
            </a:extLst>
          </p:cNvPr>
          <p:cNvSpPr/>
          <p:nvPr/>
        </p:nvSpPr>
        <p:spPr>
          <a:xfrm>
            <a:off x="561080" y="1496575"/>
            <a:ext cx="3570208" cy="1138773"/>
          </a:xfrm>
          <a:prstGeom prst="rect">
            <a:avLst/>
          </a:prstGeom>
        </p:spPr>
        <p:txBody>
          <a:bodyPr wrap="none">
            <a:spAutoFit/>
          </a:bodyPr>
          <a:lstStyle/>
          <a:p>
            <a:r>
              <a:rPr lang="en-US" altLang="zh-CN" sz="2400" b="1" dirty="0">
                <a:latin typeface="宋体" panose="02010600030101010101" pitchFamily="2" charset="-122"/>
                <a:ea typeface="宋体" panose="02010600030101010101" pitchFamily="2" charset="-122"/>
              </a:rPr>
              <a:t>3.1</a:t>
            </a:r>
            <a:r>
              <a:rPr lang="zh-CN" altLang="en-US" sz="2400" b="1" dirty="0">
                <a:latin typeface="宋体" panose="02010600030101010101" pitchFamily="2" charset="-122"/>
                <a:ea typeface="宋体" panose="02010600030101010101" pitchFamily="2" charset="-122"/>
              </a:rPr>
              <a:t>网站结构分析</a:t>
            </a:r>
            <a:endParaRPr lang="en-US" altLang="zh-CN" sz="2400" b="1"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r>
              <a:rPr lang="zh-CN" altLang="en-US" sz="2000" dirty="0">
                <a:latin typeface="宋体" panose="02010600030101010101" pitchFamily="2" charset="-122"/>
                <a:ea typeface="宋体" panose="02010600030101010101" pitchFamily="2" charset="-122"/>
              </a:rPr>
              <a:t>链家网二手房信息界面如下</a:t>
            </a:r>
            <a:r>
              <a:rPr lang="zh-CN" altLang="en-US" sz="2400" dirty="0">
                <a:latin typeface="宋体" panose="02010600030101010101" pitchFamily="2" charset="-122"/>
                <a:ea typeface="宋体" panose="02010600030101010101" pitchFamily="2" charset="-122"/>
              </a:rPr>
              <a:t>：</a:t>
            </a:r>
          </a:p>
        </p:txBody>
      </p:sp>
      <p:pic>
        <p:nvPicPr>
          <p:cNvPr id="6" name="图片 5">
            <a:extLst>
              <a:ext uri="{FF2B5EF4-FFF2-40B4-BE49-F238E27FC236}">
                <a16:creationId xmlns:a16="http://schemas.microsoft.com/office/drawing/2014/main" xmlns="" id="{5C99EEF2-4282-4103-89CD-844E1701F26D}"/>
              </a:ext>
            </a:extLst>
          </p:cNvPr>
          <p:cNvPicPr/>
          <p:nvPr/>
        </p:nvPicPr>
        <p:blipFill>
          <a:blip r:embed="rId2" cstate="print"/>
          <a:stretch>
            <a:fillRect/>
          </a:stretch>
        </p:blipFill>
        <p:spPr>
          <a:xfrm>
            <a:off x="6426764" y="2692683"/>
            <a:ext cx="5049652" cy="1960453"/>
          </a:xfrm>
          <a:prstGeom prst="rect">
            <a:avLst/>
          </a:prstGeom>
        </p:spPr>
      </p:pic>
      <p:pic>
        <p:nvPicPr>
          <p:cNvPr id="7" name="图片 6">
            <a:extLst>
              <a:ext uri="{FF2B5EF4-FFF2-40B4-BE49-F238E27FC236}">
                <a16:creationId xmlns:a16="http://schemas.microsoft.com/office/drawing/2014/main" xmlns="" id="{165E78C8-F9EB-4E03-9EBC-C5485F0D5335}"/>
              </a:ext>
            </a:extLst>
          </p:cNvPr>
          <p:cNvPicPr/>
          <p:nvPr/>
        </p:nvPicPr>
        <p:blipFill>
          <a:blip r:embed="rId3" cstate="print"/>
          <a:stretch>
            <a:fillRect/>
          </a:stretch>
        </p:blipFill>
        <p:spPr>
          <a:xfrm>
            <a:off x="6417672" y="4672903"/>
            <a:ext cx="5040560" cy="1800200"/>
          </a:xfrm>
          <a:prstGeom prst="rect">
            <a:avLst/>
          </a:prstGeom>
        </p:spPr>
      </p:pic>
      <p:pic>
        <p:nvPicPr>
          <p:cNvPr id="8" name="图片 7">
            <a:extLst>
              <a:ext uri="{FF2B5EF4-FFF2-40B4-BE49-F238E27FC236}">
                <a16:creationId xmlns:a16="http://schemas.microsoft.com/office/drawing/2014/main" xmlns="" id="{4D86B0E2-095A-48A3-A0F5-86DA538E45E7}"/>
              </a:ext>
            </a:extLst>
          </p:cNvPr>
          <p:cNvPicPr/>
          <p:nvPr/>
        </p:nvPicPr>
        <p:blipFill>
          <a:blip r:embed="rId4" cstate="print"/>
          <a:stretch>
            <a:fillRect/>
          </a:stretch>
        </p:blipFill>
        <p:spPr>
          <a:xfrm>
            <a:off x="631233" y="2712450"/>
            <a:ext cx="5204157" cy="1960453"/>
          </a:xfrm>
          <a:prstGeom prst="rect">
            <a:avLst/>
          </a:prstGeom>
        </p:spPr>
      </p:pic>
      <p:pic>
        <p:nvPicPr>
          <p:cNvPr id="9" name="图片 8">
            <a:extLst>
              <a:ext uri="{FF2B5EF4-FFF2-40B4-BE49-F238E27FC236}">
                <a16:creationId xmlns:a16="http://schemas.microsoft.com/office/drawing/2014/main" xmlns="" id="{9FCE71D9-E972-446C-BC1A-07E338A7DFAA}"/>
              </a:ext>
            </a:extLst>
          </p:cNvPr>
          <p:cNvPicPr/>
          <p:nvPr/>
        </p:nvPicPr>
        <p:blipFill>
          <a:blip r:embed="rId5" cstate="print"/>
          <a:stretch>
            <a:fillRect/>
          </a:stretch>
        </p:blipFill>
        <p:spPr>
          <a:xfrm>
            <a:off x="631232" y="4692670"/>
            <a:ext cx="5204157" cy="1800201"/>
          </a:xfrm>
          <a:prstGeom prst="rect">
            <a:avLst/>
          </a:prstGeom>
        </p:spPr>
      </p:pic>
    </p:spTree>
    <p:extLst>
      <p:ext uri="{BB962C8B-B14F-4D97-AF65-F5344CB8AC3E}">
        <p14:creationId xmlns:p14="http://schemas.microsoft.com/office/powerpoint/2010/main" xmlns="" val="3842502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03</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数据采集</a:t>
            </a:r>
          </a:p>
        </p:txBody>
      </p:sp>
      <p:sp>
        <p:nvSpPr>
          <p:cNvPr id="23" name="矩形 22"/>
          <p:cNvSpPr/>
          <p:nvPr/>
        </p:nvSpPr>
        <p:spPr>
          <a:xfrm>
            <a:off x="731404" y="1412776"/>
            <a:ext cx="10729192" cy="5942781"/>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3.2</a:t>
            </a:r>
            <a:r>
              <a:rPr lang="zh-CN" altLang="en-US" sz="3200" b="1" dirty="0">
                <a:latin typeface="宋体" panose="02010600030101010101" pitchFamily="2" charset="-122"/>
                <a:ea typeface="宋体" panose="02010600030101010101" pitchFamily="2" charset="-122"/>
              </a:rPr>
              <a:t>目标数据：</a:t>
            </a: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r>
              <a:rPr lang="zh-CN" altLang="en-US" sz="2400" dirty="0">
                <a:latin typeface="宋体" panose="02010600030101010101" pitchFamily="2" charset="-122"/>
                <a:ea typeface="宋体" panose="02010600030101010101" pitchFamily="2" charset="-122"/>
              </a:rPr>
              <a:t>   我们需要采集的目标数据就在该页面，包括基本信息、房屋属性和交易属性三大类。各类信息包括的数据项如下：</a:t>
            </a:r>
          </a:p>
          <a:p>
            <a:pPr marL="1257300" lvl="2" indent="-342900">
              <a:lnSpc>
                <a:spcPct val="12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基本信息：小区名称、所在区域、总价、单价。</a:t>
            </a:r>
          </a:p>
          <a:p>
            <a:pPr marL="1257300" lvl="2" indent="-342900">
              <a:lnSpc>
                <a:spcPct val="12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房屋属性：房屋户型、所在楼层、建筑面积、户型结构、套内面积、    建筑类型、房屋朝向、建筑结构、装修情况、梯户比例、配备电梯、产权年限。</a:t>
            </a:r>
          </a:p>
          <a:p>
            <a:pPr marL="1257300" lvl="2" indent="-342900">
              <a:lnSpc>
                <a:spcPct val="12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交易属性：挂牌时间、交易权属、上次交易、房屋用途、房屋年限、产权所属、抵押信息、房本备件。</a:t>
            </a: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xmlns="" val="141404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03</a:t>
            </a:r>
            <a:endParaRPr lang="zh-CN" altLang="en-US" dirty="0"/>
          </a:p>
        </p:txBody>
      </p:sp>
      <p:sp>
        <p:nvSpPr>
          <p:cNvPr id="3" name="文本占位符 2"/>
          <p:cNvSpPr>
            <a:spLocks noGrp="1"/>
          </p:cNvSpPr>
          <p:nvPr>
            <p:ph type="body" sz="quarter" idx="12"/>
          </p:nvPr>
        </p:nvSpPr>
        <p:spPr>
          <a:xfrm>
            <a:off x="1437592" y="348250"/>
            <a:ext cx="4874432" cy="488462"/>
          </a:xfrm>
        </p:spPr>
        <p:txBody>
          <a:bodyPr/>
          <a:lstStyle/>
          <a:p>
            <a:r>
              <a:rPr lang="zh-CN" altLang="en-US" dirty="0"/>
              <a:t>数据清洗</a:t>
            </a:r>
          </a:p>
        </p:txBody>
      </p:sp>
      <p:sp>
        <p:nvSpPr>
          <p:cNvPr id="23" name="矩形 22"/>
          <p:cNvSpPr/>
          <p:nvPr/>
        </p:nvSpPr>
        <p:spPr>
          <a:xfrm>
            <a:off x="623392" y="1484784"/>
            <a:ext cx="4392488" cy="2185406"/>
          </a:xfrm>
          <a:prstGeom prst="rect">
            <a:avLst/>
          </a:prstGeom>
        </p:spPr>
        <p:txBody>
          <a:bodyPr wrap="square">
            <a:spAutoFit/>
          </a:bodyPr>
          <a:lstStyle/>
          <a:p>
            <a:pPr>
              <a:lnSpc>
                <a:spcPct val="120000"/>
              </a:lnSpc>
            </a:pPr>
            <a:r>
              <a:rPr lang="en-US" altLang="zh-CN" sz="3200" b="1" dirty="0">
                <a:latin typeface="宋体" panose="02010600030101010101" pitchFamily="2" charset="-122"/>
                <a:ea typeface="宋体" panose="02010600030101010101" pitchFamily="2" charset="-122"/>
              </a:rPr>
              <a:t>3.3</a:t>
            </a:r>
            <a:r>
              <a:rPr lang="zh-CN" altLang="en-US" sz="3200" b="1" dirty="0">
                <a:latin typeface="宋体" panose="02010600030101010101" pitchFamily="2" charset="-122"/>
                <a:ea typeface="宋体" panose="02010600030101010101" pitchFamily="2" charset="-122"/>
              </a:rPr>
              <a:t>数据清洗</a:t>
            </a:r>
            <a:endParaRPr lang="en-US" altLang="zh-CN" sz="3200" b="1" dirty="0">
              <a:latin typeface="宋体" panose="02010600030101010101" pitchFamily="2" charset="-122"/>
              <a:ea typeface="宋体" panose="02010600030101010101" pitchFamily="2" charset="-122"/>
            </a:endParaRPr>
          </a:p>
          <a:p>
            <a:pPr>
              <a:lnSpc>
                <a:spcPct val="120000"/>
              </a:lnSpc>
            </a:pPr>
            <a:endParaRPr lang="en-US" altLang="zh-CN" sz="2400" dirty="0">
              <a:latin typeface="宋体" panose="02010600030101010101" pitchFamily="2" charset="-122"/>
              <a:ea typeface="宋体" panose="02010600030101010101" pitchFamily="2" charset="-122"/>
            </a:endParaRPr>
          </a:p>
          <a:p>
            <a:pPr>
              <a:lnSpc>
                <a:spcPct val="120000"/>
              </a:lnSpc>
            </a:pPr>
            <a:r>
              <a:rPr lang="zh-CN" altLang="en-US" sz="2000" dirty="0">
                <a:latin typeface="宋体" panose="02010600030101010101" pitchFamily="2" charset="-122"/>
                <a:ea typeface="宋体" panose="02010600030101010101" pitchFamily="2" charset="-122"/>
              </a:rPr>
              <a:t>    对于爬虫程序爬下来的数据并不能直接进行数据分析，需要先去掉一些“脏”数据，修正一些错误数据。</a:t>
            </a:r>
            <a:endParaRPr lang="en-US" altLang="zh-CN" sz="2000" dirty="0">
              <a:latin typeface="宋体" panose="02010600030101010101" pitchFamily="2" charset="-122"/>
              <a:ea typeface="宋体" panose="02010600030101010101" pitchFamily="2" charset="-122"/>
            </a:endParaRPr>
          </a:p>
        </p:txBody>
      </p:sp>
      <p:pic>
        <p:nvPicPr>
          <p:cNvPr id="5" name="图片 4">
            <a:extLst>
              <a:ext uri="{FF2B5EF4-FFF2-40B4-BE49-F238E27FC236}">
                <a16:creationId xmlns:a16="http://schemas.microsoft.com/office/drawing/2014/main" xmlns="" id="{059A0921-6AE6-4328-AD43-8DC577274A92}"/>
              </a:ext>
            </a:extLst>
          </p:cNvPr>
          <p:cNvPicPr/>
          <p:nvPr/>
        </p:nvPicPr>
        <p:blipFill>
          <a:blip r:embed="rId2" cstate="print"/>
          <a:stretch>
            <a:fillRect/>
          </a:stretch>
        </p:blipFill>
        <p:spPr>
          <a:xfrm>
            <a:off x="5951984" y="1916832"/>
            <a:ext cx="5274310" cy="2014220"/>
          </a:xfrm>
          <a:prstGeom prst="rect">
            <a:avLst/>
          </a:prstGeom>
        </p:spPr>
      </p:pic>
      <p:pic>
        <p:nvPicPr>
          <p:cNvPr id="6" name="图片 5">
            <a:extLst>
              <a:ext uri="{FF2B5EF4-FFF2-40B4-BE49-F238E27FC236}">
                <a16:creationId xmlns:a16="http://schemas.microsoft.com/office/drawing/2014/main" xmlns="" id="{B942600E-6EDC-4F6D-9A40-4BC671F39A96}"/>
              </a:ext>
            </a:extLst>
          </p:cNvPr>
          <p:cNvPicPr/>
          <p:nvPr/>
        </p:nvPicPr>
        <p:blipFill>
          <a:blip r:embed="rId3" cstate="print"/>
          <a:stretch>
            <a:fillRect/>
          </a:stretch>
        </p:blipFill>
        <p:spPr>
          <a:xfrm>
            <a:off x="5951984" y="4293096"/>
            <a:ext cx="5274310" cy="1704340"/>
          </a:xfrm>
          <a:prstGeom prst="rect">
            <a:avLst/>
          </a:prstGeom>
        </p:spPr>
      </p:pic>
      <p:sp>
        <p:nvSpPr>
          <p:cNvPr id="4" name="文本框 3">
            <a:extLst>
              <a:ext uri="{FF2B5EF4-FFF2-40B4-BE49-F238E27FC236}">
                <a16:creationId xmlns:a16="http://schemas.microsoft.com/office/drawing/2014/main" xmlns="" id="{A65ED723-2715-4139-9D7C-59BAF014FAA7}"/>
              </a:ext>
            </a:extLst>
          </p:cNvPr>
          <p:cNvSpPr txBox="1"/>
          <p:nvPr/>
        </p:nvSpPr>
        <p:spPr>
          <a:xfrm>
            <a:off x="8256240" y="3931052"/>
            <a:ext cx="1584176" cy="276999"/>
          </a:xfrm>
          <a:prstGeom prst="rect">
            <a:avLst/>
          </a:prstGeom>
          <a:noFill/>
        </p:spPr>
        <p:txBody>
          <a:bodyPr wrap="square" rtlCol="0">
            <a:spAutoFit/>
          </a:bodyPr>
          <a:lstStyle/>
          <a:p>
            <a:r>
              <a:rPr lang="zh-CN" altLang="en-US" sz="1200" dirty="0">
                <a:solidFill>
                  <a:schemeClr val="tx1">
                    <a:lumMod val="50000"/>
                  </a:schemeClr>
                </a:solidFill>
                <a:latin typeface="黑体" panose="02010609060101010101" pitchFamily="49" charset="-122"/>
                <a:ea typeface="黑体" panose="02010609060101010101" pitchFamily="49" charset="-122"/>
              </a:rPr>
              <a:t>数据清洗前</a:t>
            </a:r>
          </a:p>
        </p:txBody>
      </p:sp>
      <p:sp>
        <p:nvSpPr>
          <p:cNvPr id="8" name="文本框 7">
            <a:extLst>
              <a:ext uri="{FF2B5EF4-FFF2-40B4-BE49-F238E27FC236}">
                <a16:creationId xmlns:a16="http://schemas.microsoft.com/office/drawing/2014/main" xmlns="" id="{25E3966B-317F-43E2-94B6-00772935EC3D}"/>
              </a:ext>
            </a:extLst>
          </p:cNvPr>
          <p:cNvSpPr txBox="1"/>
          <p:nvPr/>
        </p:nvSpPr>
        <p:spPr>
          <a:xfrm>
            <a:off x="8256240" y="5996149"/>
            <a:ext cx="1584176" cy="276999"/>
          </a:xfrm>
          <a:prstGeom prst="rect">
            <a:avLst/>
          </a:prstGeom>
          <a:noFill/>
        </p:spPr>
        <p:txBody>
          <a:bodyPr wrap="square" rtlCol="0">
            <a:spAutoFit/>
          </a:bodyPr>
          <a:lstStyle/>
          <a:p>
            <a:r>
              <a:rPr lang="zh-CN" altLang="en-US" sz="1200" dirty="0">
                <a:solidFill>
                  <a:schemeClr val="tx1">
                    <a:lumMod val="50000"/>
                  </a:schemeClr>
                </a:solidFill>
                <a:latin typeface="黑体" panose="02010609060101010101" pitchFamily="49" charset="-122"/>
                <a:ea typeface="黑体" panose="02010609060101010101" pitchFamily="49" charset="-122"/>
              </a:rPr>
              <a:t>数据清洗后</a:t>
            </a:r>
          </a:p>
        </p:txBody>
      </p:sp>
    </p:spTree>
    <p:extLst>
      <p:ext uri="{BB962C8B-B14F-4D97-AF65-F5344CB8AC3E}">
        <p14:creationId xmlns:p14="http://schemas.microsoft.com/office/powerpoint/2010/main" xmlns="" val="204514402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60508133540"/>
  <p:tag name="MH_LIBRARY" val="GRAPHIC"/>
  <p:tag name="MH_ORDER" val="矩形 4"/>
</p:tagLst>
</file>

<file path=ppt/tags/tag2.xml><?xml version="1.0" encoding="utf-8"?>
<p:tagLst xmlns:a="http://schemas.openxmlformats.org/drawingml/2006/main" xmlns:r="http://schemas.openxmlformats.org/officeDocument/2006/relationships" xmlns:p="http://schemas.openxmlformats.org/presentationml/2006/main">
  <p:tag name="MH" val="20160508133540"/>
  <p:tag name="MH_LIBRARY" val="GRAPHIC"/>
  <p:tag name="MH_ORDER" val="直接连接符 6"/>
</p:tagLst>
</file>

<file path=ppt/tags/tag3.xml><?xml version="1.0" encoding="utf-8"?>
<p:tagLst xmlns:a="http://schemas.openxmlformats.org/drawingml/2006/main" xmlns:r="http://schemas.openxmlformats.org/officeDocument/2006/relationships" xmlns:p="http://schemas.openxmlformats.org/presentationml/2006/main">
  <p:tag name="MH" val="20160508133540"/>
  <p:tag name="MH_LIBRARY" val="GRAPHIC"/>
  <p:tag name="MH_ORDER" val="直接连接符 8"/>
</p:tagLst>
</file>

<file path=ppt/theme/theme1.xml><?xml version="1.0" encoding="utf-8"?>
<a:theme xmlns:a="http://schemas.openxmlformats.org/drawingml/2006/main" name="Office 主题">
  <a:themeElements>
    <a:clrScheme name="自定义 2">
      <a:dk1>
        <a:srgbClr val="20517C"/>
      </a:dk1>
      <a:lt1>
        <a:srgbClr val="FFFFFF"/>
      </a:lt1>
      <a:dk2>
        <a:srgbClr val="20517C"/>
      </a:dk2>
      <a:lt2>
        <a:srgbClr val="FFFFFF"/>
      </a:lt2>
      <a:accent1>
        <a:srgbClr val="20517C"/>
      </a:accent1>
      <a:accent2>
        <a:srgbClr val="FFFFFF"/>
      </a:accent2>
      <a:accent3>
        <a:srgbClr val="A5A5A5"/>
      </a:accent3>
      <a:accent4>
        <a:srgbClr val="FFC000"/>
      </a:accent4>
      <a:accent5>
        <a:srgbClr val="4472C4"/>
      </a:accent5>
      <a:accent6>
        <a:srgbClr val="70AD47"/>
      </a:accent6>
      <a:hlink>
        <a:srgbClr val="0563C1"/>
      </a:hlink>
      <a:folHlink>
        <a:srgbClr val="954F72"/>
      </a:folHlink>
    </a:clrScheme>
    <a:fontScheme name="论文答辩主题字体">
      <a:majorFont>
        <a:latin typeface="华文细黑"/>
        <a:ea typeface="微软雅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A000120150327A04KPBG</Template>
  <TotalTime>3215</TotalTime>
  <Words>3842</Words>
  <Application>Microsoft Office PowerPoint</Application>
  <PresentationFormat>自定义</PresentationFormat>
  <Paragraphs>259</Paragraphs>
  <Slides>32</Slides>
  <Notes>0</Notes>
  <HiddenSlides>0</HiddenSlides>
  <MMClips>0</MMClips>
  <ScaleCrop>false</ScaleCrop>
  <HeadingPairs>
    <vt:vector size="4" baseType="variant">
      <vt:variant>
        <vt:lpstr>主题</vt:lpstr>
      </vt:variant>
      <vt:variant>
        <vt:i4>1</vt:i4>
      </vt:variant>
      <vt:variant>
        <vt:lpstr>幻灯片标题</vt:lpstr>
      </vt:variant>
      <vt:variant>
        <vt:i4>32</vt:i4>
      </vt:variant>
    </vt:vector>
  </HeadingPairs>
  <TitlesOfParts>
    <vt:vector size="33"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xbany</cp:lastModifiedBy>
  <cp:revision>346</cp:revision>
  <dcterms:created xsi:type="dcterms:W3CDTF">2015-05-14T07:52:23Z</dcterms:created>
  <dcterms:modified xsi:type="dcterms:W3CDTF">2023-05-07T05:28:20Z</dcterms:modified>
</cp:coreProperties>
</file>

<file path=docProps/thumbnail.jpeg>
</file>